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5.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6.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7.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8.xml" ContentType="application/vnd.openxmlformats-officedocument.theme+xml"/>
  <Override PartName="/ppt/slideLayouts/slideLayout63.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heme/themeOverride1.xml" ContentType="application/vnd.openxmlformats-officedocument.themeOverride+xml"/>
  <Override PartName="/ppt/notesSlides/notesSlide33.xml" ContentType="application/vnd.openxmlformats-officedocument.presentationml.notesSlide+xml"/>
  <Override PartName="/ppt/theme/themeOverride2.xml" ContentType="application/vnd.openxmlformats-officedocument.themeOverride+xml"/>
  <Override PartName="/ppt/notesSlides/notesSlide34.xml" ContentType="application/vnd.openxmlformats-officedocument.presentationml.notesSlide+xml"/>
  <Override PartName="/ppt/theme/themeOverride3.xml" ContentType="application/vnd.openxmlformats-officedocument.themeOverr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581" r:id="rId2"/>
    <p:sldMasterId id="2147484587" r:id="rId3"/>
    <p:sldMasterId id="2147484594" r:id="rId4"/>
    <p:sldMasterId id="2147484599" r:id="rId5"/>
    <p:sldMasterId id="2147484607" r:id="rId6"/>
    <p:sldMasterId id="2147484625" r:id="rId7"/>
    <p:sldMasterId id="2147484646" r:id="rId8"/>
    <p:sldMasterId id="2147484654" r:id="rId9"/>
  </p:sldMasterIdLst>
  <p:notesMasterIdLst>
    <p:notesMasterId r:id="rId57"/>
  </p:notesMasterIdLst>
  <p:handoutMasterIdLst>
    <p:handoutMasterId r:id="rId58"/>
  </p:handoutMasterIdLst>
  <p:sldIdLst>
    <p:sldId id="1489" r:id="rId10"/>
    <p:sldId id="1653" r:id="rId11"/>
    <p:sldId id="1652" r:id="rId12"/>
    <p:sldId id="1621" r:id="rId13"/>
    <p:sldId id="1903" r:id="rId14"/>
    <p:sldId id="1623" r:id="rId15"/>
    <p:sldId id="1422" r:id="rId16"/>
    <p:sldId id="1723" r:id="rId17"/>
    <p:sldId id="1625" r:id="rId18"/>
    <p:sldId id="1724" r:id="rId19"/>
    <p:sldId id="1726" r:id="rId20"/>
    <p:sldId id="1654" r:id="rId21"/>
    <p:sldId id="1662" r:id="rId22"/>
    <p:sldId id="1658" r:id="rId23"/>
    <p:sldId id="1673" r:id="rId24"/>
    <p:sldId id="1642" r:id="rId25"/>
    <p:sldId id="1728" r:id="rId26"/>
    <p:sldId id="1743" r:id="rId27"/>
    <p:sldId id="1739" r:id="rId28"/>
    <p:sldId id="1744" r:id="rId29"/>
    <p:sldId id="1734" r:id="rId30"/>
    <p:sldId id="1741" r:id="rId31"/>
    <p:sldId id="1740" r:id="rId32"/>
    <p:sldId id="1729" r:id="rId33"/>
    <p:sldId id="1732" r:id="rId34"/>
    <p:sldId id="1693" r:id="rId35"/>
    <p:sldId id="1699" r:id="rId36"/>
    <p:sldId id="1697" r:id="rId37"/>
    <p:sldId id="257" r:id="rId38"/>
    <p:sldId id="1733" r:id="rId39"/>
    <p:sldId id="1682" r:id="rId40"/>
    <p:sldId id="1735" r:id="rId41"/>
    <p:sldId id="1736" r:id="rId42"/>
    <p:sldId id="1737" r:id="rId43"/>
    <p:sldId id="1738" r:id="rId44"/>
    <p:sldId id="1627" r:id="rId45"/>
    <p:sldId id="1532" r:id="rId46"/>
    <p:sldId id="1663" r:id="rId47"/>
    <p:sldId id="1711" r:id="rId48"/>
    <p:sldId id="1718" r:id="rId49"/>
    <p:sldId id="1715" r:id="rId50"/>
    <p:sldId id="1716" r:id="rId51"/>
    <p:sldId id="1701" r:id="rId52"/>
    <p:sldId id="1702" r:id="rId53"/>
    <p:sldId id="1704" r:id="rId54"/>
    <p:sldId id="1717" r:id="rId55"/>
    <p:sldId id="1709" r:id="rId5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A0252C9D-1D6B-42F9-BA63-F39DC4D8B635}">
          <p14:sldIdLst>
            <p14:sldId id="1489"/>
          </p14:sldIdLst>
        </p14:section>
        <p14:section name="Agenda" id="{55A0567E-405B-46D0-8EEA-499073069D74}">
          <p14:sldIdLst>
            <p14:sldId id="1653"/>
          </p14:sldIdLst>
        </p14:section>
        <p14:section name="Azure Stack Support Model" id="{0CDF8B4A-9847-459D-8802-E654ABB84590}">
          <p14:sldIdLst>
            <p14:sldId id="1652"/>
            <p14:sldId id="1621"/>
            <p14:sldId id="1903"/>
          </p14:sldIdLst>
        </p14:section>
        <p14:section name="Integrated support experience" id="{43388808-09E5-4546-B59C-B9BB48A38640}">
          <p14:sldIdLst>
            <p14:sldId id="1623"/>
            <p14:sldId id="1422"/>
            <p14:sldId id="1723"/>
            <p14:sldId id="1625"/>
            <p14:sldId id="1724"/>
            <p14:sldId id="1726"/>
          </p14:sldIdLst>
        </p14:section>
        <p14:section name="What might happen during a support case?" id="{20760E41-4875-4061-B900-BA4ECB9C00DD}">
          <p14:sldIdLst>
            <p14:sldId id="1654"/>
            <p14:sldId id="1662"/>
            <p14:sldId id="1658"/>
          </p14:sldIdLst>
        </p14:section>
        <p14:section name="Privileged Endpoint" id="{A225B963-F607-4B03-8C0B-059FDC3A6023}">
          <p14:sldIdLst>
            <p14:sldId id="1673"/>
            <p14:sldId id="1642"/>
            <p14:sldId id="1728"/>
            <p14:sldId id="1743"/>
            <p14:sldId id="1739"/>
            <p14:sldId id="1744"/>
            <p14:sldId id="1734"/>
            <p14:sldId id="1741"/>
            <p14:sldId id="1740"/>
            <p14:sldId id="1729"/>
            <p14:sldId id="1732"/>
            <p14:sldId id="1693"/>
            <p14:sldId id="1699"/>
            <p14:sldId id="1697"/>
            <p14:sldId id="257"/>
            <p14:sldId id="1733"/>
          </p14:sldIdLst>
        </p14:section>
        <p14:section name="Common issues" id="{421CE7B0-AB69-45E8-8EAF-A21EBB80A6CB}">
          <p14:sldIdLst>
            <p14:sldId id="1682"/>
            <p14:sldId id="1735"/>
            <p14:sldId id="1736"/>
            <p14:sldId id="1737"/>
            <p14:sldId id="1738"/>
          </p14:sldIdLst>
        </p14:section>
        <p14:section name="Conclusion" id="{7EBF7387-3079-4248-89A0-0AA300D33B53}">
          <p14:sldIdLst>
            <p14:sldId id="1627"/>
            <p14:sldId id="1532"/>
          </p14:sldIdLst>
        </p14:section>
        <p14:section name="Appendix" id="{F2953DCD-F1FB-4CBA-95C0-10FCF6895157}">
          <p14:sldIdLst>
            <p14:sldId id="1663"/>
            <p14:sldId id="1711"/>
          </p14:sldIdLst>
        </p14:section>
        <p14:section name="ASDK Troubleshooting" id="{3CED52E9-78F9-43FA-A061-1FD6B265F4A2}">
          <p14:sldIdLst>
            <p14:sldId id="1718"/>
            <p14:sldId id="1715"/>
            <p14:sldId id="1716"/>
            <p14:sldId id="1701"/>
            <p14:sldId id="1702"/>
            <p14:sldId id="1704"/>
            <p14:sldId id="1717"/>
            <p14:sldId id="170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9" name="Author" initials="A" lastIdx="0" clrIdx="9"/>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353535"/>
    <a:srgbClr val="0078D7"/>
    <a:srgbClr val="FF8C00"/>
    <a:srgbClr val="D83B01"/>
    <a:srgbClr val="FFB900"/>
    <a:srgbClr val="107C10"/>
    <a:srgbClr val="FF505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591346-C8E5-4545-B0F2-870082958FEE}" v="1" dt="2020-03-05T18:49:40.2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886" autoAdjust="0"/>
  </p:normalViewPr>
  <p:slideViewPr>
    <p:cSldViewPr snapToGrid="0">
      <p:cViewPr varScale="1">
        <p:scale>
          <a:sx n="94" d="100"/>
          <a:sy n="94" d="100"/>
        </p:scale>
        <p:origin x="33" y="72"/>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handoutMaster" Target="handoutMasters/handoutMaster1.xml"/><Relationship Id="rId5" Type="http://schemas.openxmlformats.org/officeDocument/2006/relationships/slideMaster" Target="slideMasters/slideMaster5.xml"/><Relationship Id="rId61" Type="http://schemas.openxmlformats.org/officeDocument/2006/relationships/viewProps" Target="viewProps.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microsoft.com/office/2015/10/relationships/revisionInfo" Target="revisionInfo.xml"/><Relationship Id="rId8" Type="http://schemas.openxmlformats.org/officeDocument/2006/relationships/slideMaster" Target="slideMasters/slideMaster8.xml"/><Relationship Id="rId51" Type="http://schemas.openxmlformats.org/officeDocument/2006/relationships/slide" Target="slides/slide42.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commentAuthors" Target="commentAuthor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notesMaster" Target="notesMasters/notesMaster1.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0DA4E9-41AC-4A65-A511-B33B3B1C7238}" type="doc">
      <dgm:prSet loTypeId="urn:microsoft.com/office/officeart/2005/8/layout/chevron1" loCatId="process" qsTypeId="urn:microsoft.com/office/officeart/2005/8/quickstyle/3d2" qsCatId="3D" csTypeId="urn:microsoft.com/office/officeart/2005/8/colors/colorful3" csCatId="colorful" phldr="1"/>
      <dgm:spPr/>
    </dgm:pt>
    <dgm:pt modelId="{D1D15D63-6B2E-4BEB-8E5C-363632CFCAB5}">
      <dgm:prSet phldrT="[Text]"/>
      <dgm:spPr/>
      <dgm:t>
        <a:bodyPr/>
        <a:lstStyle/>
        <a:p>
          <a:r>
            <a:rPr lang="en-US"/>
            <a:t>Establish Trust</a:t>
          </a:r>
        </a:p>
      </dgm:t>
    </dgm:pt>
    <dgm:pt modelId="{A3026983-5287-42D9-9AC9-3D4C997D7939}" type="parTrans" cxnId="{47A3D5BD-157A-4C00-9F78-6E31F781F463}">
      <dgm:prSet/>
      <dgm:spPr/>
      <dgm:t>
        <a:bodyPr/>
        <a:lstStyle/>
        <a:p>
          <a:endParaRPr lang="en-US"/>
        </a:p>
      </dgm:t>
    </dgm:pt>
    <dgm:pt modelId="{77DDE911-52AB-491E-9D4F-47FC03E41F38}" type="sibTrans" cxnId="{47A3D5BD-157A-4C00-9F78-6E31F781F463}">
      <dgm:prSet/>
      <dgm:spPr/>
      <dgm:t>
        <a:bodyPr/>
        <a:lstStyle/>
        <a:p>
          <a:endParaRPr lang="en-US"/>
        </a:p>
      </dgm:t>
    </dgm:pt>
    <dgm:pt modelId="{DC2F5C33-36CD-437E-B78C-9E7F186BEEB0}">
      <dgm:prSet phldrT="[Text]"/>
      <dgm:spPr/>
      <dgm:t>
        <a:bodyPr/>
        <a:lstStyle/>
        <a:p>
          <a:r>
            <a:rPr lang="en-US"/>
            <a:t>Cmdlets</a:t>
          </a:r>
        </a:p>
      </dgm:t>
    </dgm:pt>
    <dgm:pt modelId="{DF5DD4E3-3EB4-468D-99B3-8D29E4288604}" type="parTrans" cxnId="{EF9DC530-F0DE-424A-93FD-655A786C8676}">
      <dgm:prSet/>
      <dgm:spPr/>
      <dgm:t>
        <a:bodyPr/>
        <a:lstStyle/>
        <a:p>
          <a:endParaRPr lang="en-US"/>
        </a:p>
      </dgm:t>
    </dgm:pt>
    <dgm:pt modelId="{6F41C2C9-01F8-4760-9BDF-605C5B5AE4FC}" type="sibTrans" cxnId="{EF9DC530-F0DE-424A-93FD-655A786C8676}">
      <dgm:prSet/>
      <dgm:spPr/>
      <dgm:t>
        <a:bodyPr/>
        <a:lstStyle/>
        <a:p>
          <a:endParaRPr lang="en-US"/>
        </a:p>
      </dgm:t>
    </dgm:pt>
    <dgm:pt modelId="{5347C3B9-1C1A-45FC-8DCF-B128A18BB845}">
      <dgm:prSet phldrT="[Text]"/>
      <dgm:spPr/>
      <dgm:t>
        <a:bodyPr/>
        <a:lstStyle/>
        <a:p>
          <a:r>
            <a:rPr lang="en-US"/>
            <a:t>Exit </a:t>
          </a:r>
          <a:r>
            <a:rPr lang="en-US" err="1"/>
            <a:t>PSSession</a:t>
          </a:r>
          <a:endParaRPr lang="en-US"/>
        </a:p>
      </dgm:t>
    </dgm:pt>
    <dgm:pt modelId="{C75B32DF-6043-4102-B466-B3612EE59282}" type="parTrans" cxnId="{E256018E-1D7A-47ED-95DC-15C8C0F16EFE}">
      <dgm:prSet/>
      <dgm:spPr/>
      <dgm:t>
        <a:bodyPr/>
        <a:lstStyle/>
        <a:p>
          <a:endParaRPr lang="en-US"/>
        </a:p>
      </dgm:t>
    </dgm:pt>
    <dgm:pt modelId="{8BBA890A-29AE-4C21-A2B7-6C27D85C4745}" type="sibTrans" cxnId="{E256018E-1D7A-47ED-95DC-15C8C0F16EFE}">
      <dgm:prSet/>
      <dgm:spPr/>
      <dgm:t>
        <a:bodyPr/>
        <a:lstStyle/>
        <a:p>
          <a:endParaRPr lang="en-US"/>
        </a:p>
      </dgm:t>
    </dgm:pt>
    <dgm:pt modelId="{60421AF5-A41E-4871-BA7B-BC4EDA64F0C8}">
      <dgm:prSet phldrT="[Text]"/>
      <dgm:spPr/>
      <dgm:t>
        <a:bodyPr/>
        <a:lstStyle/>
        <a:p>
          <a:r>
            <a:rPr lang="en-US"/>
            <a:t>Enter-</a:t>
          </a:r>
          <a:r>
            <a:rPr lang="en-US" err="1"/>
            <a:t>PSSession</a:t>
          </a:r>
          <a:endParaRPr lang="en-US"/>
        </a:p>
      </dgm:t>
    </dgm:pt>
    <dgm:pt modelId="{AE84A849-1CFD-4CDF-AB5E-56171DC6516F}" type="parTrans" cxnId="{EE0030EF-CDB1-4D26-AEC9-3EC99F21DAE3}">
      <dgm:prSet/>
      <dgm:spPr/>
      <dgm:t>
        <a:bodyPr/>
        <a:lstStyle/>
        <a:p>
          <a:endParaRPr lang="en-US"/>
        </a:p>
      </dgm:t>
    </dgm:pt>
    <dgm:pt modelId="{84ADBC57-B36C-4F78-9925-FC4E39FF620A}" type="sibTrans" cxnId="{EE0030EF-CDB1-4D26-AEC9-3EC99F21DAE3}">
      <dgm:prSet/>
      <dgm:spPr/>
      <dgm:t>
        <a:bodyPr/>
        <a:lstStyle/>
        <a:p>
          <a:endParaRPr lang="en-US"/>
        </a:p>
      </dgm:t>
    </dgm:pt>
    <dgm:pt modelId="{91F47848-2604-4274-80B8-0B7D91348958}" type="pres">
      <dgm:prSet presAssocID="{1E0DA4E9-41AC-4A65-A511-B33B3B1C7238}" presName="Name0" presStyleCnt="0">
        <dgm:presLayoutVars>
          <dgm:dir/>
          <dgm:animLvl val="lvl"/>
          <dgm:resizeHandles val="exact"/>
        </dgm:presLayoutVars>
      </dgm:prSet>
      <dgm:spPr/>
    </dgm:pt>
    <dgm:pt modelId="{08FD41F2-4AED-4B83-B071-91CF82A1D79D}" type="pres">
      <dgm:prSet presAssocID="{D1D15D63-6B2E-4BEB-8E5C-363632CFCAB5}" presName="parTxOnly" presStyleLbl="node1" presStyleIdx="0" presStyleCnt="4">
        <dgm:presLayoutVars>
          <dgm:chMax val="0"/>
          <dgm:chPref val="0"/>
          <dgm:bulletEnabled val="1"/>
        </dgm:presLayoutVars>
      </dgm:prSet>
      <dgm:spPr/>
    </dgm:pt>
    <dgm:pt modelId="{428BD9A2-F204-4A0C-AFE5-675ECE56C400}" type="pres">
      <dgm:prSet presAssocID="{77DDE911-52AB-491E-9D4F-47FC03E41F38}" presName="parTxOnlySpace" presStyleCnt="0"/>
      <dgm:spPr/>
    </dgm:pt>
    <dgm:pt modelId="{AF330505-CA8B-46F6-9466-C6F22A284362}" type="pres">
      <dgm:prSet presAssocID="{60421AF5-A41E-4871-BA7B-BC4EDA64F0C8}" presName="parTxOnly" presStyleLbl="node1" presStyleIdx="1" presStyleCnt="4">
        <dgm:presLayoutVars>
          <dgm:chMax val="0"/>
          <dgm:chPref val="0"/>
          <dgm:bulletEnabled val="1"/>
        </dgm:presLayoutVars>
      </dgm:prSet>
      <dgm:spPr/>
    </dgm:pt>
    <dgm:pt modelId="{8853EDC2-5655-4370-87B6-1486A9B3F48B}" type="pres">
      <dgm:prSet presAssocID="{84ADBC57-B36C-4F78-9925-FC4E39FF620A}" presName="parTxOnlySpace" presStyleCnt="0"/>
      <dgm:spPr/>
    </dgm:pt>
    <dgm:pt modelId="{CC69F95A-4595-4293-8FC5-266993A5147B}" type="pres">
      <dgm:prSet presAssocID="{DC2F5C33-36CD-437E-B78C-9E7F186BEEB0}" presName="parTxOnly" presStyleLbl="node1" presStyleIdx="2" presStyleCnt="4">
        <dgm:presLayoutVars>
          <dgm:chMax val="0"/>
          <dgm:chPref val="0"/>
          <dgm:bulletEnabled val="1"/>
        </dgm:presLayoutVars>
      </dgm:prSet>
      <dgm:spPr/>
    </dgm:pt>
    <dgm:pt modelId="{50140961-414D-436B-A0C2-C6807708246F}" type="pres">
      <dgm:prSet presAssocID="{6F41C2C9-01F8-4760-9BDF-605C5B5AE4FC}" presName="parTxOnlySpace" presStyleCnt="0"/>
      <dgm:spPr/>
    </dgm:pt>
    <dgm:pt modelId="{2B7C431E-E262-4325-AC9B-9F51BB3DDE49}" type="pres">
      <dgm:prSet presAssocID="{5347C3B9-1C1A-45FC-8DCF-B128A18BB845}" presName="parTxOnly" presStyleLbl="node1" presStyleIdx="3" presStyleCnt="4">
        <dgm:presLayoutVars>
          <dgm:chMax val="0"/>
          <dgm:chPref val="0"/>
          <dgm:bulletEnabled val="1"/>
        </dgm:presLayoutVars>
      </dgm:prSet>
      <dgm:spPr/>
    </dgm:pt>
  </dgm:ptLst>
  <dgm:cxnLst>
    <dgm:cxn modelId="{BD85381D-034F-4D23-AD90-1B317A30A1C4}" type="presOf" srcId="{DC2F5C33-36CD-437E-B78C-9E7F186BEEB0}" destId="{CC69F95A-4595-4293-8FC5-266993A5147B}" srcOrd="0" destOrd="0" presId="urn:microsoft.com/office/officeart/2005/8/layout/chevron1"/>
    <dgm:cxn modelId="{2264D71E-2430-47D8-9D84-21398E455A73}" type="presOf" srcId="{D1D15D63-6B2E-4BEB-8E5C-363632CFCAB5}" destId="{08FD41F2-4AED-4B83-B071-91CF82A1D79D}" srcOrd="0" destOrd="0" presId="urn:microsoft.com/office/officeart/2005/8/layout/chevron1"/>
    <dgm:cxn modelId="{EF9DC530-F0DE-424A-93FD-655A786C8676}" srcId="{1E0DA4E9-41AC-4A65-A511-B33B3B1C7238}" destId="{DC2F5C33-36CD-437E-B78C-9E7F186BEEB0}" srcOrd="2" destOrd="0" parTransId="{DF5DD4E3-3EB4-468D-99B3-8D29E4288604}" sibTransId="{6F41C2C9-01F8-4760-9BDF-605C5B5AE4FC}"/>
    <dgm:cxn modelId="{64F4F135-509E-4745-BD27-AE010B031493}" type="presOf" srcId="{1E0DA4E9-41AC-4A65-A511-B33B3B1C7238}" destId="{91F47848-2604-4274-80B8-0B7D91348958}" srcOrd="0" destOrd="0" presId="urn:microsoft.com/office/officeart/2005/8/layout/chevron1"/>
    <dgm:cxn modelId="{DE857A76-8FAA-4B68-833C-4FFD0EDA6152}" type="presOf" srcId="{60421AF5-A41E-4871-BA7B-BC4EDA64F0C8}" destId="{AF330505-CA8B-46F6-9466-C6F22A284362}" srcOrd="0" destOrd="0" presId="urn:microsoft.com/office/officeart/2005/8/layout/chevron1"/>
    <dgm:cxn modelId="{E256018E-1D7A-47ED-95DC-15C8C0F16EFE}" srcId="{1E0DA4E9-41AC-4A65-A511-B33B3B1C7238}" destId="{5347C3B9-1C1A-45FC-8DCF-B128A18BB845}" srcOrd="3" destOrd="0" parTransId="{C75B32DF-6043-4102-B466-B3612EE59282}" sibTransId="{8BBA890A-29AE-4C21-A2B7-6C27D85C4745}"/>
    <dgm:cxn modelId="{9D8ED3AD-F0FB-4C6B-87CC-819CB4533412}" type="presOf" srcId="{5347C3B9-1C1A-45FC-8DCF-B128A18BB845}" destId="{2B7C431E-E262-4325-AC9B-9F51BB3DDE49}" srcOrd="0" destOrd="0" presId="urn:microsoft.com/office/officeart/2005/8/layout/chevron1"/>
    <dgm:cxn modelId="{47A3D5BD-157A-4C00-9F78-6E31F781F463}" srcId="{1E0DA4E9-41AC-4A65-A511-B33B3B1C7238}" destId="{D1D15D63-6B2E-4BEB-8E5C-363632CFCAB5}" srcOrd="0" destOrd="0" parTransId="{A3026983-5287-42D9-9AC9-3D4C997D7939}" sibTransId="{77DDE911-52AB-491E-9D4F-47FC03E41F38}"/>
    <dgm:cxn modelId="{EE0030EF-CDB1-4D26-AEC9-3EC99F21DAE3}" srcId="{1E0DA4E9-41AC-4A65-A511-B33B3B1C7238}" destId="{60421AF5-A41E-4871-BA7B-BC4EDA64F0C8}" srcOrd="1" destOrd="0" parTransId="{AE84A849-1CFD-4CDF-AB5E-56171DC6516F}" sibTransId="{84ADBC57-B36C-4F78-9925-FC4E39FF620A}"/>
    <dgm:cxn modelId="{D0BD45D1-CEF7-474A-AFCA-0168B484037B}" type="presParOf" srcId="{91F47848-2604-4274-80B8-0B7D91348958}" destId="{08FD41F2-4AED-4B83-B071-91CF82A1D79D}" srcOrd="0" destOrd="0" presId="urn:microsoft.com/office/officeart/2005/8/layout/chevron1"/>
    <dgm:cxn modelId="{7C4EE8D9-CD6E-4A50-BB0E-0CD4E42A9EBF}" type="presParOf" srcId="{91F47848-2604-4274-80B8-0B7D91348958}" destId="{428BD9A2-F204-4A0C-AFE5-675ECE56C400}" srcOrd="1" destOrd="0" presId="urn:microsoft.com/office/officeart/2005/8/layout/chevron1"/>
    <dgm:cxn modelId="{570653EF-DE6A-427A-81D9-6C3DF61DCBF5}" type="presParOf" srcId="{91F47848-2604-4274-80B8-0B7D91348958}" destId="{AF330505-CA8B-46F6-9466-C6F22A284362}" srcOrd="2" destOrd="0" presId="urn:microsoft.com/office/officeart/2005/8/layout/chevron1"/>
    <dgm:cxn modelId="{7C8009A4-777A-4171-8173-9E7E1ABF3C00}" type="presParOf" srcId="{91F47848-2604-4274-80B8-0B7D91348958}" destId="{8853EDC2-5655-4370-87B6-1486A9B3F48B}" srcOrd="3" destOrd="0" presId="urn:microsoft.com/office/officeart/2005/8/layout/chevron1"/>
    <dgm:cxn modelId="{B60414D0-74F0-4734-888E-61DA145CC797}" type="presParOf" srcId="{91F47848-2604-4274-80B8-0B7D91348958}" destId="{CC69F95A-4595-4293-8FC5-266993A5147B}" srcOrd="4" destOrd="0" presId="urn:microsoft.com/office/officeart/2005/8/layout/chevron1"/>
    <dgm:cxn modelId="{0622A8EB-C988-429F-90D1-3B66703B69C2}" type="presParOf" srcId="{91F47848-2604-4274-80B8-0B7D91348958}" destId="{50140961-414D-436B-A0C2-C6807708246F}" srcOrd="5" destOrd="0" presId="urn:microsoft.com/office/officeart/2005/8/layout/chevron1"/>
    <dgm:cxn modelId="{22D92779-1DA2-467D-A865-329FD11C6BFE}" type="presParOf" srcId="{91F47848-2604-4274-80B8-0B7D91348958}" destId="{2B7C431E-E262-4325-AC9B-9F51BB3DDE49}"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FD41F2-4AED-4B83-B071-91CF82A1D79D}">
      <dsp:nvSpPr>
        <dsp:cNvPr id="0" name=""/>
        <dsp:cNvSpPr/>
      </dsp:nvSpPr>
      <dsp:spPr>
        <a:xfrm>
          <a:off x="3845" y="1090970"/>
          <a:ext cx="2238727" cy="895490"/>
        </a:xfrm>
        <a:prstGeom prst="chevron">
          <a:avLst/>
        </a:prstGeom>
        <a:solidFill>
          <a:schemeClr val="accent3">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a:t>Establish Trust</a:t>
          </a:r>
        </a:p>
      </dsp:txBody>
      <dsp:txXfrm>
        <a:off x="451590" y="1090970"/>
        <a:ext cx="1343237" cy="895490"/>
      </dsp:txXfrm>
    </dsp:sp>
    <dsp:sp modelId="{AF330505-CA8B-46F6-9466-C6F22A284362}">
      <dsp:nvSpPr>
        <dsp:cNvPr id="0" name=""/>
        <dsp:cNvSpPr/>
      </dsp:nvSpPr>
      <dsp:spPr>
        <a:xfrm>
          <a:off x="2018700" y="1090970"/>
          <a:ext cx="2238727" cy="895490"/>
        </a:xfrm>
        <a:prstGeom prst="chevron">
          <a:avLst/>
        </a:prstGeom>
        <a:solidFill>
          <a:schemeClr val="accent3">
            <a:hueOff val="2278908"/>
            <a:satOff val="0"/>
            <a:lumOff val="-4052"/>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a:t>Enter-</a:t>
          </a:r>
          <a:r>
            <a:rPr lang="en-US" sz="2200" kern="1200" err="1"/>
            <a:t>PSSession</a:t>
          </a:r>
          <a:endParaRPr lang="en-US" sz="2200" kern="1200"/>
        </a:p>
      </dsp:txBody>
      <dsp:txXfrm>
        <a:off x="2466445" y="1090970"/>
        <a:ext cx="1343237" cy="895490"/>
      </dsp:txXfrm>
    </dsp:sp>
    <dsp:sp modelId="{CC69F95A-4595-4293-8FC5-266993A5147B}">
      <dsp:nvSpPr>
        <dsp:cNvPr id="0" name=""/>
        <dsp:cNvSpPr/>
      </dsp:nvSpPr>
      <dsp:spPr>
        <a:xfrm>
          <a:off x="4033555" y="1090970"/>
          <a:ext cx="2238727" cy="895490"/>
        </a:xfrm>
        <a:prstGeom prst="chevron">
          <a:avLst/>
        </a:prstGeom>
        <a:solidFill>
          <a:schemeClr val="accent3">
            <a:hueOff val="4557815"/>
            <a:satOff val="0"/>
            <a:lumOff val="-8105"/>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a:t>Cmdlets</a:t>
          </a:r>
        </a:p>
      </dsp:txBody>
      <dsp:txXfrm>
        <a:off x="4481300" y="1090970"/>
        <a:ext cx="1343237" cy="895490"/>
      </dsp:txXfrm>
    </dsp:sp>
    <dsp:sp modelId="{2B7C431E-E262-4325-AC9B-9F51BB3DDE49}">
      <dsp:nvSpPr>
        <dsp:cNvPr id="0" name=""/>
        <dsp:cNvSpPr/>
      </dsp:nvSpPr>
      <dsp:spPr>
        <a:xfrm>
          <a:off x="6048409" y="1090970"/>
          <a:ext cx="2238727" cy="895490"/>
        </a:xfrm>
        <a:prstGeom prst="chevron">
          <a:avLst/>
        </a:prstGeom>
        <a:solidFill>
          <a:schemeClr val="accent3">
            <a:hueOff val="6836722"/>
            <a:satOff val="0"/>
            <a:lumOff val="-12157"/>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a:t>Exit </a:t>
          </a:r>
          <a:r>
            <a:rPr lang="en-US" sz="2200" kern="1200" err="1"/>
            <a:t>PSSession</a:t>
          </a:r>
          <a:endParaRPr lang="en-US" sz="2200" kern="1200"/>
        </a:p>
      </dsp:txBody>
      <dsp:txXfrm>
        <a:off x="6496154" y="1090970"/>
        <a:ext cx="1343237" cy="89549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3/5/2020 1:49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3/5/2020 1:47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6" name="Date Placeholder 5"/>
          <p:cNvSpPr>
            <a:spLocks noGrp="1"/>
          </p:cNvSpPr>
          <p:nvPr>
            <p:ph type="dt" idx="12"/>
          </p:nvPr>
        </p:nvSpPr>
        <p:spPr/>
        <p:txBody>
          <a:bodyPr/>
          <a:lstStyle/>
          <a:p>
            <a:fld id="{56C2EDE2-D073-4F7E-A469-E134256712C5}" type="datetime8">
              <a:rPr lang="en-US" smtClean="0"/>
              <a:t>3/5/2020 1:47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
        <p:nvSpPr>
          <p:cNvPr id="5" name="Footer Placeholder 4"/>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743785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7103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2738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F1DD190-47F2-4EC2-A20D-7847072E60C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5131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3/5/2020 1:47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6453132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3/5/2020 1:47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4762175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00281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3/5/2020 1:47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40202214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4404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3/5/2020 1:47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3980784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7429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B5568C-11AE-48B7-9B16-C02677ED33D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3/5/2020 1:47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endParaRPr>
          </a:p>
        </p:txBody>
      </p:sp>
      <p:sp>
        <p:nvSpPr>
          <p:cNvPr id="8" name="Footer Placeholder 7"/>
          <p:cNvSpPr>
            <a:spLocks noGrp="1"/>
          </p:cNvSpPr>
          <p:nvPr>
            <p:ph type="ftr" sz="quarter" idx="14"/>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38377777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27452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83965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92481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38254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53392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3236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1A0C52-4BB8-40CB-A704-5C07957F8463}" type="slidenum">
              <a:rPr lang="en-US" smtClean="0"/>
              <a:t>29</a:t>
            </a:fld>
            <a:endParaRPr lang="en-US"/>
          </a:p>
        </p:txBody>
      </p:sp>
    </p:spTree>
    <p:extLst>
      <p:ext uri="{BB962C8B-B14F-4D97-AF65-F5344CB8AC3E}">
        <p14:creationId xmlns:p14="http://schemas.microsoft.com/office/powerpoint/2010/main" val="33692015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04349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030463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5336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F1DD190-47F2-4EC2-A20D-7847072E60CD}" type="datetime8">
              <a:rPr lang="en-US" smtClean="0"/>
              <a:t>3/5/2020 1:47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0789003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18699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35897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96101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D545570-6992-4320-BEFC-9262493433EC}" type="datetime8">
              <a:rPr lang="en-US" smtClean="0"/>
              <a:t>3/5/2020 1:47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20729163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E2F5416D-752F-4A27-A7A5-0CB5FC0CFE2E}" type="datetime8">
              <a:rPr lang="en-US" smtClean="0">
                <a:solidFill>
                  <a:prstClr val="black"/>
                </a:solidFill>
              </a:rPr>
              <a:t>3/5/2020 1:47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37</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D545570-6992-4320-BEFC-9262493433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75861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686909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32120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421763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1988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 1:47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95023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08489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84678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49515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28699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3743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5</a:t>
            </a:fld>
            <a:endParaRPr lang="en-US"/>
          </a:p>
        </p:txBody>
      </p:sp>
    </p:spTree>
    <p:extLst>
      <p:ext uri="{BB962C8B-B14F-4D97-AF65-F5344CB8AC3E}">
        <p14:creationId xmlns:p14="http://schemas.microsoft.com/office/powerpoint/2010/main" val="979050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1596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7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7717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0E1F1D-5681-4994-BD71-A3876A3413FF}" type="slidenum">
              <a:rPr lang="en-US" smtClean="0"/>
              <a:t>9</a:t>
            </a:fld>
            <a:endParaRPr lang="en-US"/>
          </a:p>
        </p:txBody>
      </p:sp>
    </p:spTree>
    <p:extLst>
      <p:ext uri="{BB962C8B-B14F-4D97-AF65-F5344CB8AC3E}">
        <p14:creationId xmlns:p14="http://schemas.microsoft.com/office/powerpoint/2010/main" val="4705887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5517"/>
          </a:xfrm>
          <a:prstGeom prst="rect">
            <a:avLst/>
          </a:prstGeom>
        </p:spPr>
      </p:pic>
      <p:pic>
        <p:nvPicPr>
          <p:cNvPr id="10"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
        <p:nvSpPr>
          <p:cNvPr id="4" name="Rectangle 3"/>
          <p:cNvSpPr/>
          <p:nvPr userDrawn="1"/>
        </p:nvSpPr>
        <p:spPr bwMode="auto">
          <a:xfrm>
            <a:off x="274702" y="2119177"/>
            <a:ext cx="6400800" cy="3657600"/>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0736" cy="1828800"/>
          </a:xfrm>
          <a:noFill/>
        </p:spPr>
        <p:txBody>
          <a:bodyPr lIns="146304" tIns="91440" rIns="146304" bIns="91440" anchor="t" anchorCtr="0"/>
          <a:lstStyle>
            <a:lvl1pPr>
              <a:defRPr sz="4800" spc="-100" baseline="0">
                <a:gradFill>
                  <a:gsLst>
                    <a:gs pos="18471">
                      <a:srgbClr val="353535"/>
                    </a:gs>
                    <a:gs pos="46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2"/>
            <a:ext cx="6402388" cy="664797"/>
          </a:xfrm>
        </p:spPr>
        <p:txBody>
          <a:bodyPr wrap="square" lIns="164592" tIns="109728" rIns="164592" bIns="109728">
            <a:spAutoFit/>
          </a:bodyPr>
          <a:lstStyle>
            <a:lvl1pPr marL="0" indent="0">
              <a:spcBef>
                <a:spcPts val="0"/>
              </a:spcBef>
              <a:buNone/>
              <a:defRPr sz="3200">
                <a:gradFill>
                  <a:gsLst>
                    <a:gs pos="18471">
                      <a:srgbClr val="353535"/>
                    </a:gs>
                    <a:gs pos="46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90115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3537650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353535"/>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bwMode="black">
          <a:xfrm>
            <a:off x="457200" y="479425"/>
            <a:ext cx="1483418" cy="310896"/>
          </a:xfrm>
          <a:prstGeom prst="rect">
            <a:avLst/>
          </a:prstGeom>
        </p:spPr>
      </p:pic>
      <p:pic>
        <p:nvPicPr>
          <p:cNvPr id="5" name="Picture 4">
            <a:extLst>
              <a:ext uri="{FF2B5EF4-FFF2-40B4-BE49-F238E27FC236}">
                <a16:creationId xmlns:a16="http://schemas.microsoft.com/office/drawing/2014/main" id="{981DDDD4-19F3-4DAD-88E3-F4CFB7A142DD}"/>
              </a:ext>
            </a:extLst>
          </p:cNvPr>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1433584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924647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692886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07971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9590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413322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02788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with photo and til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5517"/>
          </a:xfrm>
          <a:prstGeom prst="rect">
            <a:avLst/>
          </a:prstGeom>
        </p:spPr>
      </p:pic>
      <p:pic>
        <p:nvPicPr>
          <p:cNvPr id="8"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
        <p:nvSpPr>
          <p:cNvPr id="4" name="Rectangle 3"/>
          <p:cNvSpPr/>
          <p:nvPr userDrawn="1"/>
        </p:nvSpPr>
        <p:spPr bwMode="auto">
          <a:xfrm>
            <a:off x="274702" y="2119177"/>
            <a:ext cx="6400800" cy="3657600"/>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0736" cy="1828800"/>
          </a:xfrm>
          <a:noFill/>
        </p:spPr>
        <p:txBody>
          <a:bodyPr lIns="146304" tIns="91440" rIns="146304" bIns="91440" anchor="t" anchorCtr="0"/>
          <a:lstStyle>
            <a:lvl1pPr>
              <a:defRPr sz="4800" spc="-100" baseline="0">
                <a:gradFill>
                  <a:gsLst>
                    <a:gs pos="18471">
                      <a:srgbClr val="353535"/>
                    </a:gs>
                    <a:gs pos="46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2"/>
            <a:ext cx="6402388" cy="664797"/>
          </a:xfrm>
        </p:spPr>
        <p:txBody>
          <a:bodyPr wrap="square" lIns="164592" tIns="109728" rIns="164592" bIns="109728">
            <a:spAutoFit/>
          </a:bodyPr>
          <a:lstStyle>
            <a:lvl1pPr marL="0" indent="0">
              <a:spcBef>
                <a:spcPts val="0"/>
              </a:spcBef>
              <a:buNone/>
              <a:defRPr sz="3200">
                <a:gradFill>
                  <a:gsLst>
                    <a:gs pos="18471">
                      <a:srgbClr val="353535"/>
                    </a:gs>
                    <a:gs pos="46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41184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5184300" y="6697627"/>
            <a:ext cx="2067874"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a:t>
            </a:r>
          </a:p>
        </p:txBody>
      </p:sp>
    </p:spTree>
    <p:extLst>
      <p:ext uri="{BB962C8B-B14F-4D97-AF65-F5344CB8AC3E}">
        <p14:creationId xmlns:p14="http://schemas.microsoft.com/office/powerpoint/2010/main" val="147656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0" y="0"/>
            <a:ext cx="11889564" cy="917575"/>
          </a:xfrm>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2308324"/>
          </a:xfrm>
        </p:spPr>
        <p:txBody>
          <a:bodyPr/>
          <a:lstStyle>
            <a:lvl1pPr marL="0" indent="0">
              <a:buNone/>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353535"/>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5170675" y="6697627"/>
            <a:ext cx="2095124"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1728603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solidFill>
          <a:schemeClr val="bg2"/>
        </a:solidFill>
        <a:effectLst/>
      </p:bgPr>
    </p:bg>
    <p:spTree>
      <p:nvGrpSpPr>
        <p:cNvPr id="1" name=""/>
        <p:cNvGrpSpPr/>
        <p:nvPr/>
      </p:nvGrpSpPr>
      <p:grpSpPr>
        <a:xfrm>
          <a:off x="0" y="0"/>
          <a:ext cx="0" cy="0"/>
          <a:chOff x="0" y="0"/>
          <a:chExt cx="0" cy="0"/>
        </a:xfrm>
      </p:grpSpPr>
      <p:sp>
        <p:nvSpPr>
          <p:cNvPr id="3" name="TextBox 2"/>
          <p:cNvSpPr txBox="1"/>
          <p:nvPr userDrawn="1"/>
        </p:nvSpPr>
        <p:spPr>
          <a:xfrm>
            <a:off x="623411" y="823407"/>
            <a:ext cx="11345065" cy="5294267"/>
          </a:xfrm>
          <a:prstGeom prst="rect">
            <a:avLst/>
          </a:prstGeom>
          <a:noFill/>
        </p:spPr>
        <p:txBody>
          <a:bodyPr wrap="square" lIns="123824" tIns="61911" rIns="123824" bIns="61911" rtlCol="0">
            <a:spAutoFit/>
          </a:bodyPr>
          <a:lstStyle/>
          <a:p>
            <a:pPr marL="619025" lvl="1" algn="ctr" defTabSz="1238050">
              <a:spcAft>
                <a:spcPts val="813"/>
              </a:spcAft>
            </a:pPr>
            <a:endParaRPr lang="en-IE" sz="1933" b="1">
              <a:solidFill>
                <a:prstClr val="white"/>
              </a:solidFill>
            </a:endParaRPr>
          </a:p>
          <a:p>
            <a:pPr marL="619025" lvl="1" defTabSz="1238050">
              <a:spcAft>
                <a:spcPts val="813"/>
              </a:spcAft>
            </a:pPr>
            <a:r>
              <a:rPr lang="en-IE" sz="1933" b="1">
                <a:solidFill>
                  <a:prstClr val="white"/>
                </a:solidFill>
              </a:rPr>
              <a:t>A Friendly Reminder…</a:t>
            </a:r>
          </a:p>
          <a:p>
            <a:pPr marL="386906" indent="-386906" defTabSz="1238050">
              <a:buFont typeface="Arial" pitchFamily="34" charset="0"/>
              <a:buChar char="•"/>
            </a:pPr>
            <a:endParaRPr lang="en-IE" sz="1526">
              <a:solidFill>
                <a:srgbClr val="000000"/>
              </a:solidFill>
            </a:endParaRPr>
          </a:p>
          <a:p>
            <a:pPr marL="1112073" indent="-294611" defTabSz="1238050">
              <a:buFont typeface="Arial" pitchFamily="34" charset="0"/>
              <a:buChar char="•"/>
            </a:pPr>
            <a:r>
              <a:rPr lang="en-IE" sz="1326">
                <a:solidFill>
                  <a:prstClr val="white"/>
                </a:solidFill>
              </a:rPr>
              <a:t>The information contained in this presentation is Microsoft “Confidential Information” subject to confidentiality and non-disclosure obligations between your company and Microsoft. You may not disclose any of the information in this presentation to any third party without Microsoft’s prior written consent.</a:t>
            </a:r>
          </a:p>
          <a:p>
            <a:pPr marL="1112073" indent="-294611" defTabSz="1238050">
              <a:buFont typeface="Arial" pitchFamily="34" charset="0"/>
              <a:buChar char="•"/>
            </a:pPr>
            <a:r>
              <a:rPr lang="en-IE" sz="1326">
                <a:solidFill>
                  <a:prstClr val="white"/>
                </a:solidFill>
              </a:rPr>
              <a:t>Please protect this document as securely as you would your own highly confidential information; do not distribute outside of the core team working with Microsoft, and do not post to broadly accessible shares.</a:t>
            </a:r>
          </a:p>
          <a:p>
            <a:pPr marL="1112073" indent="-294611" defTabSz="1238050">
              <a:buFont typeface="Arial" pitchFamily="34" charset="0"/>
              <a:buChar char="•"/>
            </a:pPr>
            <a:r>
              <a:rPr lang="en-US" sz="1326">
                <a:solidFill>
                  <a:prstClr val="white"/>
                </a:solidFill>
              </a:rPr>
              <a:t>This presentation is for informational purposes only as part of your engagement with the Microsoft product group. </a:t>
            </a:r>
            <a:r>
              <a:rPr lang="en-US" sz="1326" b="1">
                <a:solidFill>
                  <a:prstClr val="white"/>
                </a:solidFill>
              </a:rPr>
              <a:t>Microsoft makes no warranties, express or implied, in this presentation.</a:t>
            </a:r>
            <a:endParaRPr lang="en-US" sz="1326">
              <a:solidFill>
                <a:prstClr val="white"/>
              </a:solidFill>
            </a:endParaRPr>
          </a:p>
          <a:p>
            <a:pPr marL="1112073" indent="-294611" defTabSz="1238050">
              <a:buFont typeface="Arial" pitchFamily="34" charset="0"/>
              <a:buChar char="•"/>
            </a:pPr>
            <a:r>
              <a:rPr lang="en-US" sz="1326">
                <a:solidFill>
                  <a:prstClr val="white"/>
                </a:solidFill>
              </a:rPr>
              <a:t>This document does not give you or your organization any license to any patents, trademarks, copyrights, or other intellectual property covering the subject matter in this document.</a:t>
            </a:r>
            <a:endParaRPr lang="en-IE" sz="1326">
              <a:solidFill>
                <a:prstClr val="white"/>
              </a:solidFill>
            </a:endParaRPr>
          </a:p>
          <a:p>
            <a:pPr marL="1112073" indent="-294611" defTabSz="1238050">
              <a:buFont typeface="Arial" pitchFamily="34" charset="0"/>
              <a:buChar char="•"/>
            </a:pPr>
            <a:r>
              <a:rPr lang="en-IE" sz="1326">
                <a:solidFill>
                  <a:prstClr val="white"/>
                </a:solidFill>
              </a:rPr>
              <a:t>All processes, tools and functionality described in this presentation are proposed.</a:t>
            </a:r>
            <a:r>
              <a:rPr lang="en-US" sz="1326">
                <a:solidFill>
                  <a:prstClr val="white"/>
                </a:solidFill>
              </a:rPr>
              <a:t> </a:t>
            </a:r>
          </a:p>
          <a:p>
            <a:pPr marL="1112073" indent="-294611" defTabSz="1238050">
              <a:buFont typeface="Arial" pitchFamily="34" charset="0"/>
              <a:buChar char="•"/>
            </a:pPr>
            <a:r>
              <a:rPr lang="en-US" sz="1326">
                <a:solidFill>
                  <a:prstClr val="white"/>
                </a:solidFill>
              </a:rPr>
              <a:t>The information contained in this presentation represents the current view of Microsoft on the issues discussed as of the date of presentation. Because Microsoft must respond to changing market conditions, it should not be interpreted to be a commitment on the part of Microsoft, and Microsoft cannot guarantee the accuracy of any information presented after the date of presentation.</a:t>
            </a:r>
          </a:p>
          <a:p>
            <a:pPr marL="1112073" indent="-294611" defTabSz="1238050">
              <a:buFont typeface="Arial" pitchFamily="34" charset="0"/>
              <a:buChar char="•"/>
            </a:pPr>
            <a:r>
              <a:rPr lang="en-US" sz="1326">
                <a:solidFill>
                  <a:prstClr val="white"/>
                </a:solidFill>
              </a:rPr>
              <a:t>Complying with all applicable copyright laws is the responsibility of the user. Without limiting the rights under copyright, no part of this presentation may be reproduced, stored in or introduced into a retrieval system, or transmitted in any form or by any means (electronic, mechanical, photocopying, recording, or otherwise), or for any purpose, without the express written permission of Microsoft Corporation.</a:t>
            </a:r>
          </a:p>
          <a:p>
            <a:pPr marL="1112073" indent="-294611" defTabSz="1238050">
              <a:buFont typeface="Arial" pitchFamily="34" charset="0"/>
              <a:buChar char="•"/>
            </a:pPr>
            <a:endParaRPr lang="en-US" sz="1221">
              <a:solidFill>
                <a:prstClr val="white"/>
              </a:solidFill>
            </a:endParaRPr>
          </a:p>
          <a:p>
            <a:pPr marL="589221" lvl="1" defTabSz="1238050"/>
            <a:r>
              <a:rPr lang="en-US" sz="1221">
                <a:solidFill>
                  <a:prstClr val="white"/>
                </a:solidFill>
              </a:rPr>
              <a:t>This document may contain certain security features, including both visible and invisible watermarking and unique identifiers.</a:t>
            </a:r>
          </a:p>
          <a:p>
            <a:pPr marL="589221" lvl="1" defTabSz="1238050"/>
            <a:endParaRPr lang="en-US" sz="1221">
              <a:solidFill>
                <a:prstClr val="white"/>
              </a:solidFill>
            </a:endParaRPr>
          </a:p>
          <a:p>
            <a:pPr marL="589221" lvl="1" defTabSz="1238050"/>
            <a:r>
              <a:rPr lang="en-US" sz="1072">
                <a:solidFill>
                  <a:prstClr val="white"/>
                </a:solidFill>
              </a:rPr>
              <a:t>© 2017 Microsoft Corporation. All rights reserved.</a:t>
            </a:r>
          </a:p>
          <a:p>
            <a:pPr marL="589221" lvl="1" defTabSz="1238050"/>
            <a:r>
              <a:rPr lang="en-US" sz="918">
                <a:solidFill>
                  <a:prstClr val="white"/>
                </a:solidFill>
              </a:rPr>
              <a:t>Microsoft and Windows are either registered trademarks or trademarks of Microsoft Corporation in the United States or other countries or regions.</a:t>
            </a:r>
          </a:p>
        </p:txBody>
      </p:sp>
      <p:sp>
        <p:nvSpPr>
          <p:cNvPr id="5" name="Rectangle 4"/>
          <p:cNvSpPr/>
          <p:nvPr userDrawn="1"/>
        </p:nvSpPr>
        <p:spPr bwMode="auto">
          <a:xfrm>
            <a:off x="623411" y="372565"/>
            <a:ext cx="11345065" cy="658559"/>
          </a:xfrm>
          <a:prstGeom prst="rect">
            <a:avLst/>
          </a:prstGeom>
          <a:solidFill>
            <a:srgbClr val="001B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43" tIns="46621" rIns="93243" bIns="46621" numCol="1" rtlCol="0" anchor="ctr" anchorCtr="0" compatLnSpc="1">
            <a:prstTxWarp prst="textNoShape">
              <a:avLst/>
            </a:prstTxWarp>
          </a:bodyPr>
          <a:lstStyle/>
          <a:p>
            <a:pPr marL="637783" lvl="1" defTabSz="932088" fontAlgn="base">
              <a:lnSpc>
                <a:spcPct val="90000"/>
              </a:lnSpc>
              <a:spcBef>
                <a:spcPct val="0"/>
              </a:spcBef>
              <a:spcAft>
                <a:spcPct val="0"/>
              </a:spcAft>
            </a:pPr>
            <a:r>
              <a:rPr lang="en-IE" sz="1933">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MICROSOFT CONFIDENTIAL  </a:t>
            </a:r>
            <a:r>
              <a:rPr lang="en-IE" sz="1933">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rPr>
              <a:t>|  For discussion purposes only.</a:t>
            </a:r>
          </a:p>
        </p:txBody>
      </p:sp>
    </p:spTree>
    <p:extLst>
      <p:ext uri="{BB962C8B-B14F-4D97-AF65-F5344CB8AC3E}">
        <p14:creationId xmlns:p14="http://schemas.microsoft.com/office/powerpoint/2010/main" val="6198700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926048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084627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26715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74536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670037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42651431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4690678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454931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157282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68832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535146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342962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098987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with photo and til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srcRect t="21189" r="15525" b="7567"/>
          <a:stretch/>
        </p:blipFill>
        <p:spPr>
          <a:xfrm>
            <a:off x="0" y="0"/>
            <a:ext cx="12436475" cy="6995517"/>
          </a:xfrm>
          <a:prstGeom prst="rect">
            <a:avLst/>
          </a:prstGeom>
        </p:spPr>
      </p:pic>
      <p:pic>
        <p:nvPicPr>
          <p:cNvPr id="8" name="MS logo gray - EMF"/>
          <p:cNvPicPr>
            <a:picLocks noChangeAspect="1"/>
          </p:cNvPicPr>
          <p:nvPr userDrawn="1"/>
        </p:nvPicPr>
        <p:blipFill>
          <a:blip r:embed="rId3"/>
          <a:stretch>
            <a:fillRect/>
          </a:stretch>
        </p:blipFill>
        <p:spPr bwMode="black">
          <a:xfrm>
            <a:off x="460688" y="479425"/>
            <a:ext cx="1451843" cy="310896"/>
          </a:xfrm>
          <a:prstGeom prst="rect">
            <a:avLst/>
          </a:prstGeom>
        </p:spPr>
      </p:pic>
      <p:sp>
        <p:nvSpPr>
          <p:cNvPr id="4" name="Rectangle 3"/>
          <p:cNvSpPr/>
          <p:nvPr userDrawn="1"/>
        </p:nvSpPr>
        <p:spPr bwMode="auto">
          <a:xfrm>
            <a:off x="274702" y="2119177"/>
            <a:ext cx="6400800" cy="3657600"/>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0736" cy="1828800"/>
          </a:xfrm>
          <a:noFill/>
        </p:spPr>
        <p:txBody>
          <a:bodyPr lIns="146304" tIns="91440" rIns="146304" bIns="91440" anchor="t" anchorCtr="0"/>
          <a:lstStyle>
            <a:lvl1pPr>
              <a:defRPr sz="4800" spc="-100" baseline="0">
                <a:gradFill>
                  <a:gsLst>
                    <a:gs pos="18471">
                      <a:srgbClr val="353535"/>
                    </a:gs>
                    <a:gs pos="46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2"/>
            <a:ext cx="6402388" cy="664797"/>
          </a:xfrm>
        </p:spPr>
        <p:txBody>
          <a:bodyPr wrap="square" lIns="164592" tIns="109728" rIns="164592" bIns="109728">
            <a:spAutoFit/>
          </a:bodyPr>
          <a:lstStyle>
            <a:lvl1pPr marL="0" indent="0">
              <a:spcBef>
                <a:spcPts val="0"/>
              </a:spcBef>
              <a:buNone/>
              <a:defRPr sz="3200">
                <a:gradFill>
                  <a:gsLst>
                    <a:gs pos="18471">
                      <a:srgbClr val="353535"/>
                    </a:gs>
                    <a:gs pos="46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96768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1" name="Picture 10"/>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4350837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t="21189" r="15525" b="7567"/>
          <a:stretch/>
        </p:blipFill>
        <p:spPr>
          <a:xfrm>
            <a:off x="0" y="0"/>
            <a:ext cx="12436475" cy="6995517"/>
          </a:xfrm>
          <a:prstGeom prst="rect">
            <a:avLst/>
          </a:prstGeom>
        </p:spPr>
      </p:pic>
      <p:pic>
        <p:nvPicPr>
          <p:cNvPr id="10" name="MS logo gray - EMF"/>
          <p:cNvPicPr>
            <a:picLocks noChangeAspect="1"/>
          </p:cNvPicPr>
          <p:nvPr userDrawn="1"/>
        </p:nvPicPr>
        <p:blipFill>
          <a:blip r:embed="rId3"/>
          <a:stretch>
            <a:fillRect/>
          </a:stretch>
        </p:blipFill>
        <p:spPr bwMode="black">
          <a:xfrm>
            <a:off x="460688" y="479425"/>
            <a:ext cx="1451843" cy="310896"/>
          </a:xfrm>
          <a:prstGeom prst="rect">
            <a:avLst/>
          </a:prstGeom>
        </p:spPr>
      </p:pic>
      <p:sp>
        <p:nvSpPr>
          <p:cNvPr id="4" name="Rectangle 3"/>
          <p:cNvSpPr/>
          <p:nvPr userDrawn="1"/>
        </p:nvSpPr>
        <p:spPr bwMode="auto">
          <a:xfrm>
            <a:off x="274702" y="2119177"/>
            <a:ext cx="6400800" cy="3657600"/>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0736" cy="1828800"/>
          </a:xfrm>
          <a:noFill/>
        </p:spPr>
        <p:txBody>
          <a:bodyPr lIns="146304" tIns="91440" rIns="146304" bIns="91440" anchor="t" anchorCtr="0"/>
          <a:lstStyle>
            <a:lvl1pPr>
              <a:defRPr sz="4800" spc="-100" baseline="0">
                <a:gradFill>
                  <a:gsLst>
                    <a:gs pos="18471">
                      <a:srgbClr val="353535"/>
                    </a:gs>
                    <a:gs pos="46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2"/>
            <a:ext cx="6402388" cy="664797"/>
          </a:xfrm>
        </p:spPr>
        <p:txBody>
          <a:bodyPr wrap="square" lIns="164592" tIns="109728" rIns="164592" bIns="109728">
            <a:spAutoFit/>
          </a:bodyPr>
          <a:lstStyle>
            <a:lvl1pPr marL="0" indent="0">
              <a:spcBef>
                <a:spcPts val="0"/>
              </a:spcBef>
              <a:buNone/>
              <a:defRPr sz="3200">
                <a:gradFill>
                  <a:gsLst>
                    <a:gs pos="18471">
                      <a:srgbClr val="353535"/>
                    </a:gs>
                    <a:gs pos="46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84257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11" name="Picture 10"/>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33267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2" name="Picture 11"/>
          <p:cNvPicPr>
            <a:picLocks noChangeAspect="1"/>
          </p:cNvPicPr>
          <p:nvPr userDrawn="1"/>
        </p:nvPicPr>
        <p:blipFill>
          <a:blip r:embed="rId2"/>
          <a:stretch>
            <a:fillRect/>
          </a:stretch>
        </p:blipFill>
        <p:spPr bwMode="black">
          <a:xfrm>
            <a:off x="457200" y="479425"/>
            <a:ext cx="1483418" cy="310896"/>
          </a:xfrm>
          <a:prstGeom prst="rect">
            <a:avLst/>
          </a:prstGeom>
        </p:spPr>
      </p:pic>
      <p:pic>
        <p:nvPicPr>
          <p:cNvPr id="7" name="Picture 6"/>
          <p:cNvPicPr>
            <a:picLocks noChangeAspect="1"/>
          </p:cNvPicPr>
          <p:nvPr userDrawn="1"/>
        </p:nvPicPr>
        <p:blipFill rotWithShape="1">
          <a:blip r:embed="rId3"/>
          <a:srcRect l="36954" t="21189" r="15525" b="7567"/>
          <a:stretch/>
        </p:blipFill>
        <p:spPr>
          <a:xfrm>
            <a:off x="5440363" y="0"/>
            <a:ext cx="6996112" cy="6995517"/>
          </a:xfrm>
          <a:prstGeom prst="rect">
            <a:avLst/>
          </a:prstGeom>
        </p:spPr>
      </p:pic>
    </p:spTree>
    <p:extLst>
      <p:ext uri="{BB962C8B-B14F-4D97-AF65-F5344CB8AC3E}">
        <p14:creationId xmlns:p14="http://schemas.microsoft.com/office/powerpoint/2010/main" val="5721702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5844" y="3872"/>
            <a:ext cx="11889564" cy="917575"/>
          </a:xfrm>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685800" indent="-457200">
              <a:buFont typeface="Wingdings" panose="05000000000000000000" pitchFamily="2" charset="2"/>
              <a:buChar char="§"/>
              <a:defRPr/>
            </a:lvl2pPr>
            <a:lvl3pPr marL="800100" indent="-342900">
              <a:buFont typeface="Wingdings" panose="05000000000000000000" pitchFamily="2" charset="2"/>
              <a:buChar char="§"/>
              <a:defRPr/>
            </a:lvl3pPr>
            <a:lvl4pPr marL="1028700" indent="-342900">
              <a:buFont typeface="Wingdings" panose="05000000000000000000" pitchFamily="2" charset="2"/>
              <a:buChar char="§"/>
              <a:defRPr/>
            </a:lvl4pPr>
            <a:lvl5pPr marL="1257300" indent="-34290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104600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0" y="0"/>
            <a:ext cx="11889564" cy="917575"/>
          </a:xfrm>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2308324"/>
          </a:xfrm>
        </p:spPr>
        <p:txBody>
          <a:bodyPr/>
          <a:lstStyle>
            <a:lvl1pPr marL="0" indent="0">
              <a:buNone/>
              <a:defRPr/>
            </a:lvl1pPr>
            <a:lvl2pPr marL="457200" indent="-228600">
              <a:buFont typeface="Wingdings" panose="05000000000000000000" pitchFamily="2" charset="2"/>
              <a:buChar char="§"/>
              <a:defRPr/>
            </a:lvl2pPr>
            <a:lvl3pPr marL="685800" indent="-228600">
              <a:buFont typeface="Wingdings" panose="05000000000000000000" pitchFamily="2" charset="2"/>
              <a:buChar char="§"/>
              <a:defRPr/>
            </a:lvl3pPr>
            <a:lvl4pPr marL="914400" indent="-228600">
              <a:buFont typeface="Wingdings" panose="05000000000000000000" pitchFamily="2" charset="2"/>
              <a:buChar char="§"/>
              <a:defRPr/>
            </a:lvl4pPr>
            <a:lvl5pPr marL="1143000" indent="-22860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112734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0332148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54352199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16225"/>
            <a:ext cx="11889564" cy="917575"/>
          </a:xfrm>
        </p:spPr>
        <p:txBody>
          <a:bodyPr/>
          <a:lstStyle/>
          <a:p>
            <a:r>
              <a:rPr lang="en-US"/>
              <a:t>Click to edit Master title style</a:t>
            </a:r>
          </a:p>
        </p:txBody>
      </p:sp>
    </p:spTree>
    <p:extLst>
      <p:ext uri="{BB962C8B-B14F-4D97-AF65-F5344CB8AC3E}">
        <p14:creationId xmlns:p14="http://schemas.microsoft.com/office/powerpoint/2010/main" val="197607659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830091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846530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9360315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532646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7"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01112113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072980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7235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04" y="13920"/>
            <a:ext cx="11889564" cy="917575"/>
          </a:xfrm>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706685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38623222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974528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18404" y="0"/>
            <a:ext cx="11889564" cy="917575"/>
          </a:xfrm>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172903"/>
          </a:xfrm>
        </p:spPr>
        <p:txBody>
          <a:bodyPr/>
          <a:lstStyle>
            <a:lvl1pPr marL="0" indent="0">
              <a:buNone/>
              <a:defRPr>
                <a:gradFill>
                  <a:gsLst>
                    <a:gs pos="1250">
                      <a:schemeClr val="tx2"/>
                    </a:gs>
                    <a:gs pos="99000">
                      <a:schemeClr val="tx2"/>
                    </a:gs>
                  </a:gsLst>
                  <a:lin ang="5400000" scaled="0"/>
                </a:gradFill>
              </a:defRPr>
            </a:lvl1pPr>
            <a:lvl2pPr marL="342900" indent="-342900">
              <a:buFont typeface="Wingdings" panose="05000000000000000000" pitchFamily="2" charset="2"/>
              <a:buChar char="§"/>
              <a:defRPr sz="2000"/>
            </a:lvl2pPr>
            <a:lvl3pPr marL="571500" indent="-342900">
              <a:buFont typeface="Wingdings" panose="05000000000000000000" pitchFamily="2" charset="2"/>
              <a:buChar char="§"/>
              <a:defRPr/>
            </a:lvl3pPr>
            <a:lvl4pPr marL="800100" indent="-342900">
              <a:buFont typeface="Wingdings" panose="05000000000000000000" pitchFamily="2" charset="2"/>
              <a:buChar char="§"/>
              <a:defRPr/>
            </a:lvl4pPr>
            <a:lvl5pPr marL="1028700" indent="-34290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467694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C68C9-ECB8-4E57-9314-567A9848B7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C9833D-54CD-496F-BC53-CB0E7EA313A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4F3F91-23CA-425A-806C-5F79589D9224}"/>
              </a:ext>
            </a:extLst>
          </p:cNvPr>
          <p:cNvSpPr>
            <a:spLocks noGrp="1"/>
          </p:cNvSpPr>
          <p:nvPr>
            <p:ph type="dt" sz="half" idx="10"/>
          </p:nvPr>
        </p:nvSpPr>
        <p:spPr/>
        <p:txBody>
          <a:bodyPr/>
          <a:lstStyle/>
          <a:p>
            <a:fld id="{8C059CA8-F645-4AE4-8081-27055B6B2EC9}" type="datetimeFigureOut">
              <a:rPr lang="en-US" smtClean="0"/>
              <a:t>3/5/2020</a:t>
            </a:fld>
            <a:endParaRPr lang="en-US"/>
          </a:p>
        </p:txBody>
      </p:sp>
      <p:sp>
        <p:nvSpPr>
          <p:cNvPr id="5" name="Footer Placeholder 4">
            <a:extLst>
              <a:ext uri="{FF2B5EF4-FFF2-40B4-BE49-F238E27FC236}">
                <a16:creationId xmlns:a16="http://schemas.microsoft.com/office/drawing/2014/main" id="{C8628658-A980-415B-8D10-67F48D39CC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5A834F-B70F-4B1E-B71C-7A4E6B4B7697}"/>
              </a:ext>
            </a:extLst>
          </p:cNvPr>
          <p:cNvSpPr>
            <a:spLocks noGrp="1"/>
          </p:cNvSpPr>
          <p:nvPr>
            <p:ph type="sldNum" sz="quarter" idx="12"/>
          </p:nvPr>
        </p:nvSpPr>
        <p:spPr/>
        <p:txBody>
          <a:bodyPr/>
          <a:lstStyle/>
          <a:p>
            <a:fld id="{88987011-835F-4CBF-9A6A-1306AE73641C}" type="slidenum">
              <a:rPr lang="en-US" smtClean="0"/>
              <a:t>‹#›</a:t>
            </a:fld>
            <a:endParaRPr lang="en-US"/>
          </a:p>
        </p:txBody>
      </p:sp>
    </p:spTree>
    <p:extLst>
      <p:ext uri="{BB962C8B-B14F-4D97-AF65-F5344CB8AC3E}">
        <p14:creationId xmlns:p14="http://schemas.microsoft.com/office/powerpoint/2010/main" val="191916030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29640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594513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a:solidFill>
                <a:prstClr val="white"/>
              </a:solidFill>
            </a:endParaRPr>
          </a:p>
        </p:txBody>
      </p:sp>
      <p:sp>
        <p:nvSpPr>
          <p:cNvPr id="15" name="Content Placeholder 2"/>
          <p:cNvSpPr>
            <a:spLocks noGrp="1"/>
          </p:cNvSpPr>
          <p:nvPr>
            <p:ph sz="half" idx="1" hasCustomPrompt="1"/>
          </p:nvPr>
        </p:nvSpPr>
        <p:spPr>
          <a:xfrm>
            <a:off x="619667" y="1636374"/>
            <a:ext cx="5449596" cy="4658699"/>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904" dirty="0" smtClean="0">
                <a:solidFill>
                  <a:schemeClr val="tx2"/>
                </a:solidFill>
              </a:defRPr>
            </a:lvl3pPr>
            <a:lvl4pPr>
              <a:defRPr lang="en-US" sz="1632" dirty="0" smtClean="0">
                <a:solidFill>
                  <a:schemeClr val="tx2"/>
                </a:solidFill>
              </a:defRPr>
            </a:lvl4pPr>
            <a:lvl5pPr>
              <a:defRPr lang="en-US" sz="1632" dirty="0">
                <a:solidFill>
                  <a:schemeClr val="tx2"/>
                </a:solidFill>
              </a:defRPr>
            </a:lvl5pPr>
          </a:lstStyle>
          <a:p>
            <a:pPr marR="0" lvl="0" fontAlgn="auto">
              <a:lnSpc>
                <a:spcPct val="100000"/>
              </a:lnSpc>
              <a:buClrTx/>
              <a:buSzTx/>
              <a:tabLst/>
            </a:pPr>
            <a:r>
              <a:rPr lang="en-US"/>
              <a:t>18pt Intel Clear body text</a:t>
            </a:r>
          </a:p>
          <a:p>
            <a:pPr marR="0" lvl="1" fontAlgn="auto">
              <a:lnSpc>
                <a:spcPct val="100000"/>
              </a:lnSpc>
              <a:spcAft>
                <a:spcPts val="0"/>
              </a:spcAft>
              <a:buClrTx/>
              <a:buSzTx/>
              <a:tabLst/>
            </a:pPr>
            <a:r>
              <a:rPr lang="en-US"/>
              <a:t>16pt Intel Clear bullet one</a:t>
            </a:r>
          </a:p>
          <a:p>
            <a:pPr lvl="2"/>
            <a:r>
              <a:rPr lang="en-US" err="1"/>
              <a:t>14pt</a:t>
            </a:r>
            <a:r>
              <a:rPr lang="en-US"/>
              <a:t> Intel Clear third level</a:t>
            </a:r>
          </a:p>
          <a:p>
            <a:pPr lvl="3"/>
            <a:r>
              <a:rPr lang="en-US" err="1"/>
              <a:t>12pt</a:t>
            </a:r>
            <a:r>
              <a:rPr lang="en-US"/>
              <a:t> Intel Clear fourth level</a:t>
            </a:r>
          </a:p>
          <a:p>
            <a:pPr lvl="4"/>
            <a:r>
              <a:rPr lang="en-US" err="1"/>
              <a:t>12pt</a:t>
            </a:r>
            <a:r>
              <a:rPr lang="en-US"/>
              <a:t> Intel Clear fifth level</a:t>
            </a:r>
          </a:p>
        </p:txBody>
      </p:sp>
      <p:sp>
        <p:nvSpPr>
          <p:cNvPr id="16" name="Content Placeholder 2"/>
          <p:cNvSpPr>
            <a:spLocks noGrp="1"/>
          </p:cNvSpPr>
          <p:nvPr>
            <p:ph sz="half" idx="13" hasCustomPrompt="1"/>
          </p:nvPr>
        </p:nvSpPr>
        <p:spPr>
          <a:xfrm>
            <a:off x="6362899" y="1636374"/>
            <a:ext cx="5447437" cy="4658699"/>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904" dirty="0" smtClean="0">
                <a:solidFill>
                  <a:schemeClr val="tx2"/>
                </a:solidFill>
              </a:defRPr>
            </a:lvl3pPr>
            <a:lvl4pPr>
              <a:defRPr lang="en-US" sz="1632" dirty="0" smtClean="0">
                <a:solidFill>
                  <a:schemeClr val="tx2"/>
                </a:solidFill>
              </a:defRPr>
            </a:lvl4pPr>
            <a:lvl5pPr>
              <a:defRPr lang="en-US" sz="1632" dirty="0">
                <a:solidFill>
                  <a:schemeClr val="tx2"/>
                </a:solidFill>
              </a:defRPr>
            </a:lvl5pPr>
          </a:lstStyle>
          <a:p>
            <a:pPr marR="0" lvl="0" fontAlgn="auto">
              <a:lnSpc>
                <a:spcPct val="100000"/>
              </a:lnSpc>
              <a:buClrTx/>
              <a:buSzTx/>
              <a:tabLst/>
            </a:pPr>
            <a:r>
              <a:rPr lang="en-US"/>
              <a:t>18pt Intel Clear body text</a:t>
            </a:r>
          </a:p>
          <a:p>
            <a:pPr marR="0" lvl="1" fontAlgn="auto">
              <a:lnSpc>
                <a:spcPct val="100000"/>
              </a:lnSpc>
              <a:spcAft>
                <a:spcPts val="0"/>
              </a:spcAft>
              <a:buClrTx/>
              <a:buSzTx/>
              <a:tabLst/>
            </a:pPr>
            <a:r>
              <a:rPr lang="en-US"/>
              <a:t>16pt Intel Clear bullet one</a:t>
            </a:r>
          </a:p>
          <a:p>
            <a:pPr lvl="2"/>
            <a:r>
              <a:rPr lang="en-US" err="1"/>
              <a:t>14pt</a:t>
            </a:r>
            <a:r>
              <a:rPr lang="en-US"/>
              <a:t> Intel Clear third level</a:t>
            </a:r>
          </a:p>
          <a:p>
            <a:pPr lvl="3"/>
            <a:r>
              <a:rPr lang="en-US" err="1"/>
              <a:t>12pt</a:t>
            </a:r>
            <a:r>
              <a:rPr lang="en-US"/>
              <a:t> Intel Clear fourth level</a:t>
            </a:r>
          </a:p>
          <a:p>
            <a:pPr lvl="4"/>
            <a:r>
              <a:rPr lang="en-US" err="1"/>
              <a:t>12pt</a:t>
            </a:r>
            <a:r>
              <a:rPr lang="en-US"/>
              <a:t> Intel Clear fifth level</a:t>
            </a:r>
          </a:p>
        </p:txBody>
      </p:sp>
      <p:sp>
        <p:nvSpPr>
          <p:cNvPr id="8" name="Title 6"/>
          <p:cNvSpPr>
            <a:spLocks noGrp="1"/>
          </p:cNvSpPr>
          <p:nvPr>
            <p:ph type="title" hasCustomPrompt="1"/>
          </p:nvPr>
        </p:nvSpPr>
        <p:spPr>
          <a:xfrm>
            <a:off x="619665" y="419995"/>
            <a:ext cx="11192828" cy="1181298"/>
          </a:xfrm>
        </p:spPr>
        <p:txBody>
          <a:bodyPr/>
          <a:lstStyle>
            <a:lvl1pPr>
              <a:defRPr b="0" i="0" baseline="0">
                <a:solidFill>
                  <a:schemeClr val="tx2"/>
                </a:solidFill>
                <a:latin typeface="Intel Clear"/>
                <a:cs typeface="Intel Clear"/>
              </a:defRPr>
            </a:lvl1pPr>
          </a:lstStyle>
          <a:p>
            <a:r>
              <a:rPr lang="en-US"/>
              <a:t>28pt Intel Clear Headline</a:t>
            </a:r>
          </a:p>
        </p:txBody>
      </p:sp>
    </p:spTree>
    <p:extLst>
      <p:ext uri="{BB962C8B-B14F-4D97-AF65-F5344CB8AC3E}">
        <p14:creationId xmlns:p14="http://schemas.microsoft.com/office/powerpoint/2010/main" val="1447718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07909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821274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906331"/>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212568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and Bulleted Tex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EE2556C5-CE8C-6547-B838-EA80C61A4AF7}" type="slidenum">
              <a:rPr kumimoji="0" lang="en-US" sz="1800" b="0" i="0" u="none" strike="noStrike" kern="1200" cap="none" spc="0" normalizeH="0" baseline="0" noProof="0" smtClean="0">
                <a:ln>
                  <a:noFill/>
                </a:ln>
                <a:solidFill>
                  <a:prstClr val="white"/>
                </a:solidFill>
                <a:effectLst/>
                <a:uLnTx/>
                <a:uFillTx/>
                <a:latin typeface="Segoe UI"/>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Content Placeholder 8"/>
          <p:cNvSpPr>
            <a:spLocks noGrp="1"/>
          </p:cNvSpPr>
          <p:nvPr>
            <p:ph sz="quarter" idx="13" hasCustomPrompt="1"/>
          </p:nvPr>
        </p:nvSpPr>
        <p:spPr>
          <a:xfrm>
            <a:off x="619665" y="1636374"/>
            <a:ext cx="11190668" cy="2240485"/>
          </a:xfrm>
        </p:spPr>
        <p:txBody>
          <a:bodyPr/>
          <a:lstStyle>
            <a:lvl1pPr>
              <a:defRPr>
                <a:solidFill>
                  <a:srgbClr val="0071C5"/>
                </a:solidFill>
              </a:defRPr>
            </a:lvl1pPr>
            <a:lvl2pPr>
              <a:defRPr sz="2448"/>
            </a:lvl2pPr>
            <a:lvl3pPr>
              <a:defRPr sz="2448"/>
            </a:lvl3pPr>
            <a:lvl4pPr>
              <a:defRPr sz="2176"/>
            </a:lvl4pPr>
          </a:lstStyle>
          <a:p>
            <a:pPr lvl="0"/>
            <a:r>
              <a:rPr lang="en-US"/>
              <a:t>18pt Intel Clear body text</a:t>
            </a:r>
          </a:p>
          <a:p>
            <a:pPr lvl="1"/>
            <a:r>
              <a:rPr lang="en-US"/>
              <a:t>18pt Intel Clear bullet one</a:t>
            </a:r>
          </a:p>
          <a:p>
            <a:pPr lvl="2"/>
            <a:r>
              <a:rPr lang="en-US"/>
              <a:t>18pt Intel Clear sub-bullet</a:t>
            </a:r>
          </a:p>
          <a:p>
            <a:pPr lvl="3"/>
            <a:r>
              <a:rPr lang="en-US"/>
              <a:t>16pt Intel Clear fourth level</a:t>
            </a:r>
          </a:p>
          <a:p>
            <a:pPr lvl="4"/>
            <a:r>
              <a:rPr lang="en-US" err="1"/>
              <a:t>14pt</a:t>
            </a:r>
            <a:r>
              <a:rPr lang="en-US"/>
              <a:t> Intel Clear fifth level</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668888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0" y="5342"/>
            <a:ext cx="11889564" cy="917575"/>
          </a:xfrm>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569029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57459"/>
          </a:xfrm>
        </p:spPr>
        <p:txBody>
          <a:bodyPr wrap="square">
            <a:spAutoFit/>
          </a:bodyPr>
          <a:lstStyle>
            <a:lvl1pPr marL="0" indent="0">
              <a:spcBef>
                <a:spcPts val="1224"/>
              </a:spcBef>
              <a:buClr>
                <a:schemeClr val="tx1"/>
              </a:buClr>
              <a:buFont typeface="Wingdings" pitchFamily="2" charset="2"/>
              <a:buNone/>
              <a:defRPr sz="40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57459"/>
          </a:xfrm>
        </p:spPr>
        <p:txBody>
          <a:bodyPr wrap="square">
            <a:spAutoFit/>
          </a:bodyPr>
          <a:lstStyle>
            <a:lvl1pPr marL="0" indent="0">
              <a:spcBef>
                <a:spcPts val="1224"/>
              </a:spcBef>
              <a:buClr>
                <a:schemeClr val="tx1"/>
              </a:buClr>
              <a:buFont typeface="Wingdings" pitchFamily="2" charset="2"/>
              <a:buNone/>
              <a:defRPr sz="40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871314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028409"/>
            <a:ext cx="11888787" cy="627864"/>
          </a:xfrm>
        </p:spPr>
        <p:txBody>
          <a:bodyPr/>
          <a:lstStyle>
            <a:lvl1pPr marL="0" indent="0">
              <a:buNone/>
              <a:defRPr sz="3200">
                <a:solidFill>
                  <a:schemeClr val="accent3"/>
                </a:solidFill>
              </a:defRPr>
            </a:lvl1pPr>
            <a:lvl2pPr marL="342900" indent="0">
              <a:buNone/>
              <a:defRPr/>
            </a:lvl2pPr>
          </a:lstStyle>
          <a:p>
            <a:pPr lvl="0"/>
            <a:r>
              <a:rPr lang="en-US"/>
              <a:t>Edit Master text styles</a:t>
            </a:r>
          </a:p>
        </p:txBody>
      </p:sp>
    </p:spTree>
    <p:extLst>
      <p:ext uri="{BB962C8B-B14F-4D97-AF65-F5344CB8AC3E}">
        <p14:creationId xmlns:p14="http://schemas.microsoft.com/office/powerpoint/2010/main" val="1057765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7" y="2906331"/>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55649011"/>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3.xml"/><Relationship Id="rId1"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4.xml"/><Relationship Id="rId1"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theme" Target="../theme/theme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59.xml"/><Relationship Id="rId7" Type="http://schemas.openxmlformats.org/officeDocument/2006/relationships/theme" Target="../theme/theme8.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5" Type="http://schemas.openxmlformats.org/officeDocument/2006/relationships/slideLayout" Target="../slideLayouts/slideLayout61.xml"/><Relationship Id="rId4" Type="http://schemas.openxmlformats.org/officeDocument/2006/relationships/slideLayout" Target="../slideLayouts/slideLayout60.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473" r:id="rId1"/>
    <p:sldLayoutId id="2147484241" r:id="rId2"/>
    <p:sldLayoutId id="2147484247" r:id="rId3"/>
    <p:sldLayoutId id="2147484251" r:id="rId4"/>
    <p:sldLayoutId id="2147484263" r:id="rId5"/>
    <p:sldLayoutId id="2147484557" r:id="rId6"/>
    <p:sldLayoutId id="2147484558" r:id="rId7"/>
    <p:sldLayoutId id="2147484559" r:id="rId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DDCB69CF-2098-4AB5-BC27-0D3953A8BF5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802607954"/>
      </p:ext>
    </p:extLst>
  </p:cSld>
  <p:clrMap bg1="lt1" tx1="dk1" bg2="lt2" tx2="dk2" accent1="accent1" accent2="accent2" accent3="accent3" accent4="accent4" accent5="accent5" accent6="accent6" hlink="hlink" folHlink="folHlink"/>
  <p:sldLayoutIdLst>
    <p:sldLayoutId id="2147484584"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2E9CCAE0-881A-4C9D-B50F-C0396D62B98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587719738"/>
      </p:ext>
    </p:extLst>
  </p:cSld>
  <p:clrMap bg1="lt1" tx1="dk1" bg2="lt2" tx2="dk2" accent1="accent1" accent2="accent2" accent3="accent3" accent4="accent4" accent5="accent5" accent6="accent6" hlink="hlink" folHlink="folHlink"/>
  <p:sldLayoutIdLst>
    <p:sldLayoutId id="2147484593"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1F1CB236-1317-4E12-94A7-0618304EE1B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666358432"/>
      </p:ext>
    </p:extLst>
  </p:cSld>
  <p:clrMap bg1="lt1" tx1="dk1" bg2="lt2" tx2="dk2" accent1="accent1" accent2="accent2" accent3="accent3" accent4="accent4" accent5="accent5" accent6="accent6" hlink="hlink" folHlink="folHlink"/>
  <p:sldLayoutIdLst>
    <p:sldLayoutId id="2147484598"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6478506"/>
      </p:ext>
    </p:extLst>
  </p:cSld>
  <p:clrMap bg1="lt1" tx1="dk1" bg2="lt2" tx2="dk2" accent1="accent1" accent2="accent2" accent3="accent3" accent4="accent4" accent5="accent5" accent6="accent6" hlink="hlink" folHlink="folHlink"/>
  <p:sldLayoutIdLst>
    <p:sldLayoutId id="2147484600" r:id="rId1"/>
    <p:sldLayoutId id="2147484601" r:id="rId2"/>
    <p:sldLayoutId id="2147484602" r:id="rId3"/>
    <p:sldLayoutId id="2147484603" r:id="rId4"/>
    <p:sldLayoutId id="2147484604" r:id="rId5"/>
    <p:sldLayoutId id="2147484605" r:id="rId6"/>
    <p:sldLayoutId id="2147484606" r:id="rId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3560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5679094"/>
      </p:ext>
    </p:extLst>
  </p:cSld>
  <p:clrMap bg1="lt1" tx1="dk1" bg2="lt2" tx2="dk2" accent1="accent1" accent2="accent2" accent3="accent3" accent4="accent4" accent5="accent5" accent6="accent6" hlink="hlink" folHlink="folHlink"/>
  <p:sldLayoutIdLst>
    <p:sldLayoutId id="2147484608" r:id="rId1"/>
    <p:sldLayoutId id="2147484609" r:id="rId2"/>
    <p:sldLayoutId id="2147484610" r:id="rId3"/>
    <p:sldLayoutId id="2147484611" r:id="rId4"/>
    <p:sldLayoutId id="2147484612" r:id="rId5"/>
    <p:sldLayoutId id="2147484613" r:id="rId6"/>
    <p:sldLayoutId id="2147484614" r:id="rId7"/>
    <p:sldLayoutId id="2147484615" r:id="rId8"/>
    <p:sldLayoutId id="2147484616" r:id="rId9"/>
    <p:sldLayoutId id="2147484617" r:id="rId10"/>
    <p:sldLayoutId id="2147484618" r:id="rId11"/>
    <p:sldLayoutId id="2147484619" r:id="rId12"/>
    <p:sldLayoutId id="2147484620" r:id="rId13"/>
    <p:sldLayoutId id="2147484621" r:id="rId14"/>
    <p:sldLayoutId id="2147484622" r:id="rId15"/>
    <p:sldLayoutId id="2147484623" r:id="rId16"/>
    <p:sldLayoutId id="2147484624"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3872"/>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966779"/>
      </p:ext>
    </p:extLst>
  </p:cSld>
  <p:clrMap bg1="lt1" tx1="dk1" bg2="lt2" tx2="dk2" accent1="accent1" accent2="accent2" accent3="accent3" accent4="accent4" accent5="accent5" accent6="accent6" hlink="hlink" folHlink="folHlink"/>
  <p:sldLayoutIdLst>
    <p:sldLayoutId id="2147484626" r:id="rId1"/>
    <p:sldLayoutId id="2147484627" r:id="rId2"/>
    <p:sldLayoutId id="2147484628" r:id="rId3"/>
    <p:sldLayoutId id="2147484629" r:id="rId4"/>
    <p:sldLayoutId id="2147484630" r:id="rId5"/>
    <p:sldLayoutId id="2147484631" r:id="rId6"/>
    <p:sldLayoutId id="2147484632" r:id="rId7"/>
    <p:sldLayoutId id="2147484633" r:id="rId8"/>
    <p:sldLayoutId id="2147484634" r:id="rId9"/>
    <p:sldLayoutId id="2147484635" r:id="rId10"/>
    <p:sldLayoutId id="2147484636" r:id="rId11"/>
    <p:sldLayoutId id="2147484637" r:id="rId12"/>
    <p:sldLayoutId id="2147484638" r:id="rId13"/>
    <p:sldLayoutId id="2147484639" r:id="rId14"/>
    <p:sldLayoutId id="2147484640" r:id="rId15"/>
    <p:sldLayoutId id="2147484641" r:id="rId16"/>
    <p:sldLayoutId id="2147484642" r:id="rId17"/>
    <p:sldLayoutId id="2147484643" r:id="rId18"/>
    <p:sldLayoutId id="2147484644" r:id="rId19"/>
    <p:sldLayoutId id="2147484645" r:id="rId20"/>
    <p:sldLayoutId id="2147484656"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7711131"/>
      </p:ext>
    </p:extLst>
  </p:cSld>
  <p:clrMap bg1="lt1" tx1="dk1" bg2="lt2" tx2="dk2" accent1="accent1" accent2="accent2" accent3="accent3" accent4="accent4" accent5="accent5" accent6="accent6" hlink="hlink" folHlink="folHlink"/>
  <p:sldLayoutIdLst>
    <p:sldLayoutId id="2147484647" r:id="rId1"/>
    <p:sldLayoutId id="2147484648" r:id="rId2"/>
    <p:sldLayoutId id="2147484649" r:id="rId3"/>
    <p:sldLayoutId id="2147484650" r:id="rId4"/>
    <p:sldLayoutId id="2147484651" r:id="rId5"/>
    <p:sldLayoutId id="2147484653" r:id="rId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0670283"/>
      </p:ext>
    </p:extLst>
  </p:cSld>
  <p:clrMap bg1="lt1" tx1="dk1" bg2="lt2" tx2="dk2" accent1="accent1" accent2="accent2" accent3="accent3" accent4="accent4" accent5="accent5" accent6="accent6" hlink="hlink" folHlink="folHlink"/>
  <p:sldLayoutIdLst>
    <p:sldLayoutId id="2147484655"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creativecommons.org/licenses/by-sa/4.0/legalcode"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support.microsoft.com/en-us/lifecycle"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portal.azure.com/"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hyperlink" Target="https://partner.microsoft.com/en-US/support/contact-support" TargetMode="External"/><Relationship Id="rId5" Type="http://schemas.openxmlformats.org/officeDocument/2006/relationships/hyperlink" Target="https://na01.safelinks.protection.outlook.com/?url=https://partner.microsoft.com/en-us/support/top-partner-questions#Product+support&amp;data=02|01|harik@microsoft.com|b39fddbdb5ec429b628408d56cb2fa25|ee3303d7fb734b0c8589bcd847f1c277|1|0|636534438327250655&amp;sdata=1u6uQzGOTZkBHgy5ub5ZbSy9jqLx2hrTiFKGbWh815o%3D&amp;reserved=0" TargetMode="External"/><Relationship Id="rId4" Type="http://schemas.openxmlformats.org/officeDocument/2006/relationships/hyperlink" Target="https://partner.microsoft.com/en-us/support"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hyperlink" Target="file:///\\path\of\your\choice"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41.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8" Type="http://schemas.openxmlformats.org/officeDocument/2006/relationships/hyperlink" Target="http://commons.wikimedia.org/wiki/file:user-admin.svg" TargetMode="External"/><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56.xml"/><Relationship Id="rId6" Type="http://schemas.openxmlformats.org/officeDocument/2006/relationships/hyperlink" Target="https://commons.wikimedia.org/wiki/File:User-expert.svg" TargetMode="External"/><Relationship Id="rId5" Type="http://schemas.openxmlformats.org/officeDocument/2006/relationships/image" Target="../media/image32.png"/><Relationship Id="rId10" Type="http://schemas.openxmlformats.org/officeDocument/2006/relationships/hyperlink" Target="http://commons.wikimedia.org/wiki/file:user-customer.svg" TargetMode="External"/><Relationship Id="rId4" Type="http://schemas.openxmlformats.org/officeDocument/2006/relationships/hyperlink" Target="http://adeptusmagos.deviantart.com/art/User-icon-282177066" TargetMode="External"/><Relationship Id="rId9"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hyperlink" Target="http://aka.ms/AzureStack/Tools"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hyperlink" Target="https://www.youtube.com/watch?v=Utt7pLsXEBc" TargetMode="External"/><Relationship Id="rId4" Type="http://schemas.openxmlformats.org/officeDocument/2006/relationships/hyperlink" Target="http://aka.ms/ERCS"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0.xml"/><Relationship Id="rId1" Type="http://schemas.openxmlformats.org/officeDocument/2006/relationships/themeOverride" Target="../theme/themeOverride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1.xml"/><Relationship Id="rId1" Type="http://schemas.openxmlformats.org/officeDocument/2006/relationships/themeOverride" Target="../theme/themeOverride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0.xml"/><Relationship Id="rId1" Type="http://schemas.openxmlformats.org/officeDocument/2006/relationships/themeOverride" Target="../theme/themeOverride3.xml"/></Relationships>
</file>

<file path=ppt/slides/_rels/slide39.xml.rels><?xml version="1.0" encoding="UTF-8" standalone="yes"?>
<Relationships xmlns="http://schemas.openxmlformats.org/package/2006/relationships"><Relationship Id="rId3" Type="http://schemas.openxmlformats.org/officeDocument/2006/relationships/hyperlink" Target="https://docs.microsoft.com/en-us/azure/azure-stack/azure-stack-privileged-endpoint" TargetMode="External"/><Relationship Id="rId7" Type="http://schemas.openxmlformats.org/officeDocument/2006/relationships/hyperlink" Target="https://www.youtube.com/watch?v=Utt7pLsXEBc" TargetMode="External"/><Relationship Id="rId2" Type="http://schemas.openxmlformats.org/officeDocument/2006/relationships/notesSlide" Target="../notesSlides/notesSlide36.xml"/><Relationship Id="rId1" Type="http://schemas.openxmlformats.org/officeDocument/2006/relationships/slideLayout" Target="../slideLayouts/slideLayout41.xml"/><Relationship Id="rId6" Type="http://schemas.openxmlformats.org/officeDocument/2006/relationships/hyperlink" Target="https://www.youtube.com/watch?v=msoz1wyPj_0" TargetMode="External"/><Relationship Id="rId5" Type="http://schemas.openxmlformats.org/officeDocument/2006/relationships/hyperlink" Target="https://docs.microsoft.com/en-us/azure/azure-stack/azure-stack-troubleshooting" TargetMode="External"/><Relationship Id="rId4" Type="http://schemas.openxmlformats.org/officeDocument/2006/relationships/hyperlink" Target="https://docs.microsoft.com/en-us/azure/azure-stack/azure-stack-diagnostic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3.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4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4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3.xml"/></Relationships>
</file>

<file path=ppt/slides/_rels/slide47.xml.rels><?xml version="1.0" encoding="UTF-8" standalone="yes"?>
<Relationships xmlns="http://schemas.openxmlformats.org/package/2006/relationships"><Relationship Id="rId3" Type="http://schemas.openxmlformats.org/officeDocument/2006/relationships/hyperlink" Target="https://docs.microsoft.com/en-us/azure/azure-stack/azure-stack-architecture#virtual-machine-roles" TargetMode="External"/><Relationship Id="rId2" Type="http://schemas.openxmlformats.org/officeDocument/2006/relationships/notesSlide" Target="../notesSlides/notesSlide44.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blog.aladin.co.kr/749578114/7544029"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8.png"/><Relationship Id="rId7" Type="http://schemas.openxmlformats.org/officeDocument/2006/relationships/image" Target="../media/image16.sv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9.png"/><Relationship Id="rId11" Type="http://schemas.openxmlformats.org/officeDocument/2006/relationships/image" Target="../media/image23.png"/><Relationship Id="rId5" Type="http://schemas.openxmlformats.org/officeDocument/2006/relationships/image" Target="../media/image15.svg"/><Relationship Id="rId10" Type="http://schemas.openxmlformats.org/officeDocument/2006/relationships/image" Target="../media/image22.png"/><Relationship Id="rId4" Type="http://schemas.openxmlformats.org/officeDocument/2006/relationships/image" Target="../media/image14.sv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Azure Stack Hub Support</a:t>
            </a:r>
          </a:p>
        </p:txBody>
      </p:sp>
      <p:sp>
        <p:nvSpPr>
          <p:cNvPr id="3" name="Text Placeholder 2"/>
          <p:cNvSpPr>
            <a:spLocks noGrp="1"/>
          </p:cNvSpPr>
          <p:nvPr>
            <p:ph type="body" sz="quarter" idx="14"/>
          </p:nvPr>
        </p:nvSpPr>
        <p:spPr>
          <a:xfrm>
            <a:off x="274702" y="4216562"/>
            <a:ext cx="6402388" cy="997196"/>
          </a:xfrm>
        </p:spPr>
        <p:txBody>
          <a:bodyPr>
            <a:spAutoFit/>
          </a:bodyPr>
          <a:lstStyle/>
          <a:p>
            <a:pPr lvl="0"/>
            <a:r>
              <a:rPr lang="en-US" sz="2800" dirty="0"/>
              <a:t>Azure Stack Hub Troubleshooting and Support</a:t>
            </a:r>
            <a:endParaRPr lang="en-US" sz="2800" dirty="0">
              <a:latin typeface="+mn-lt"/>
            </a:endParaRPr>
          </a:p>
        </p:txBody>
      </p:sp>
      <p:pic>
        <p:nvPicPr>
          <p:cNvPr id="11" name="Picture 10"/>
          <p:cNvPicPr>
            <a:picLocks noChangeAspect="1"/>
          </p:cNvPicPr>
          <p:nvPr/>
        </p:nvPicPr>
        <p:blipFill>
          <a:blip r:embed="rId3"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2255837" y="449262"/>
            <a:ext cx="578704" cy="383248"/>
          </a:xfrm>
          <a:prstGeom prst="rect">
            <a:avLst/>
          </a:prstGeom>
        </p:spPr>
      </p:pic>
      <p:sp>
        <p:nvSpPr>
          <p:cNvPr id="5" name="Rectangle 4">
            <a:extLst>
              <a:ext uri="{FF2B5EF4-FFF2-40B4-BE49-F238E27FC236}">
                <a16:creationId xmlns:a16="http://schemas.microsoft.com/office/drawing/2014/main" id="{A742D82A-804A-4DDB-AB8D-65FB8FFA1C87}"/>
              </a:ext>
            </a:extLst>
          </p:cNvPr>
          <p:cNvSpPr/>
          <p:nvPr/>
        </p:nvSpPr>
        <p:spPr>
          <a:xfrm>
            <a:off x="366860" y="5159177"/>
            <a:ext cx="6216419" cy="6463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dirty="0">
                <a:latin typeface="Calibri" panose="020F0502020204030204" pitchFamily="34" charset="0"/>
                <a:ea typeface="Calibri" panose="020F0502020204030204" pitchFamily="34" charset="0"/>
              </a:rPr>
              <a:t>This work is licensed under a </a:t>
            </a:r>
            <a:r>
              <a:rPr lang="en-US" u="sng" dirty="0">
                <a:solidFill>
                  <a:srgbClr val="0563C1"/>
                </a:solidFill>
                <a:latin typeface="Calibri" panose="020F0502020204030204" pitchFamily="34" charset="0"/>
                <a:ea typeface="Calibri" panose="020F0502020204030204" pitchFamily="34" charset="0"/>
                <a:hlinkClick r:id="rId4"/>
              </a:rPr>
              <a:t>Creative Commons Attribution - </a:t>
            </a:r>
            <a:r>
              <a:rPr lang="en-US" u="sng" dirty="0" err="1">
                <a:solidFill>
                  <a:srgbClr val="0563C1"/>
                </a:solidFill>
                <a:latin typeface="Calibri" panose="020F0502020204030204" pitchFamily="34" charset="0"/>
                <a:ea typeface="Calibri" panose="020F0502020204030204" pitchFamily="34" charset="0"/>
                <a:hlinkClick r:id="rId4"/>
              </a:rPr>
              <a:t>ShareAlike</a:t>
            </a:r>
            <a:r>
              <a:rPr lang="en-US" u="sng" dirty="0">
                <a:solidFill>
                  <a:srgbClr val="0563C1"/>
                </a:solidFill>
                <a:latin typeface="Calibri" panose="020F0502020204030204" pitchFamily="34" charset="0"/>
                <a:ea typeface="Calibri" panose="020F0502020204030204" pitchFamily="34" charset="0"/>
                <a:hlinkClick r:id="rId4"/>
              </a:rPr>
              <a:t> 4.0 International Public License</a:t>
            </a:r>
            <a:endParaRPr lang="en-CA" dirty="0"/>
          </a:p>
        </p:txBody>
      </p:sp>
    </p:spTree>
    <p:extLst>
      <p:ext uri="{BB962C8B-B14F-4D97-AF65-F5344CB8AC3E}">
        <p14:creationId xmlns:p14="http://schemas.microsoft.com/office/powerpoint/2010/main" val="114038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Stack Hub lifecycle and support policy</a:t>
            </a:r>
          </a:p>
        </p:txBody>
      </p:sp>
      <p:sp>
        <p:nvSpPr>
          <p:cNvPr id="6" name="Text Placeholder 5"/>
          <p:cNvSpPr>
            <a:spLocks noGrp="1"/>
          </p:cNvSpPr>
          <p:nvPr>
            <p:ph type="body" sz="quarter" idx="10"/>
          </p:nvPr>
        </p:nvSpPr>
        <p:spPr>
          <a:xfrm>
            <a:off x="274638" y="1212849"/>
            <a:ext cx="11887197" cy="3816429"/>
          </a:xfrm>
        </p:spPr>
        <p:txBody>
          <a:bodyPr vert="horz" wrap="square" lIns="146304" tIns="91440" rIns="146304" bIns="91440" rtlCol="0" anchor="t">
            <a:spAutoFit/>
          </a:bodyPr>
          <a:lstStyle/>
          <a:p>
            <a:r>
              <a:rPr lang="en-US" sz="2800" b="1"/>
              <a:t>Microsoft lifecycle policy</a:t>
            </a:r>
          </a:p>
          <a:p>
            <a:pPr marL="342900" lvl="1" indent="-342900">
              <a:buFont typeface="Arial" panose="020B0604020202020204" pitchFamily="34" charset="0"/>
              <a:buChar char="•"/>
            </a:pPr>
            <a:r>
              <a:rPr lang="en-US" sz="2400">
                <a:solidFill>
                  <a:schemeClr val="tx1"/>
                </a:solidFill>
                <a:latin typeface="+mj-lt"/>
              </a:rPr>
              <a:t>The Microsoft Lifecycle Policy gives you consistent and predictable guidelines for the availability of support throughout the life of a product (</a:t>
            </a:r>
            <a:r>
              <a:rPr lang="en-US" sz="2400">
                <a:solidFill>
                  <a:schemeClr val="tx1"/>
                </a:solidFill>
                <a:latin typeface="+mj-lt"/>
                <a:hlinkClick r:id="rId3"/>
              </a:rPr>
              <a:t>https://support.microsoft.com/en-us/lifecycle</a:t>
            </a:r>
            <a:r>
              <a:rPr lang="en-US" sz="2400">
                <a:solidFill>
                  <a:schemeClr val="tx1"/>
                </a:solidFill>
                <a:latin typeface="+mj-lt"/>
              </a:rPr>
              <a:t> )</a:t>
            </a:r>
            <a:endParaRPr lang="en-US" sz="2400">
              <a:solidFill>
                <a:schemeClr val="tx1"/>
              </a:solidFill>
              <a:latin typeface="+mj-lt"/>
              <a:cs typeface="Segoe UI Light"/>
            </a:endParaRPr>
          </a:p>
          <a:p>
            <a:pPr marL="574675" lvl="2" indent="-342900">
              <a:buFont typeface="Arial" panose="020B0604020202020204" pitchFamily="34" charset="0"/>
              <a:buChar char="•"/>
            </a:pPr>
            <a:r>
              <a:rPr lang="en-US">
                <a:solidFill>
                  <a:schemeClr val="tx1"/>
                </a:solidFill>
                <a:latin typeface="+mj-lt"/>
              </a:rPr>
              <a:t>Fixed Lifecycle policies—products with defined end-of-support dates. Ex: Windows 7, Windows Server 2012 etc.</a:t>
            </a:r>
            <a:endParaRPr lang="en-US">
              <a:solidFill>
                <a:schemeClr val="tx1"/>
              </a:solidFill>
              <a:latin typeface="+mj-lt"/>
              <a:cs typeface="Segoe UI Light"/>
            </a:endParaRPr>
          </a:p>
          <a:p>
            <a:pPr marL="574675" lvl="2" indent="-342900">
              <a:buFont typeface="Arial" panose="020B0604020202020204" pitchFamily="34" charset="0"/>
              <a:buChar char="•"/>
            </a:pPr>
            <a:r>
              <a:rPr lang="en-US">
                <a:solidFill>
                  <a:schemeClr val="tx1"/>
                </a:solidFill>
                <a:latin typeface="+mj-lt"/>
              </a:rPr>
              <a:t>Modern Lifecycle policies—products with continuous service and support. Ex: O365,Dynamics 365 etc.</a:t>
            </a:r>
            <a:endParaRPr lang="en-US">
              <a:solidFill>
                <a:schemeClr val="tx1"/>
              </a:solidFill>
              <a:latin typeface="+mj-lt"/>
              <a:cs typeface="Segoe UI Light"/>
            </a:endParaRPr>
          </a:p>
          <a:p>
            <a:pPr marL="803275" lvl="3" indent="-342900">
              <a:buFont typeface="Arial" panose="020B0604020202020204" pitchFamily="34" charset="0"/>
              <a:buChar char="•"/>
            </a:pPr>
            <a:r>
              <a:rPr lang="en-US" sz="1800">
                <a:solidFill>
                  <a:schemeClr val="tx1"/>
                </a:solidFill>
                <a:latin typeface="+mj-lt"/>
              </a:rPr>
              <a:t>Customers must stay current as per the servicing &amp; system requirements published for the product or service.</a:t>
            </a:r>
            <a:endParaRPr lang="en-US" sz="1800">
              <a:solidFill>
                <a:schemeClr val="tx1"/>
              </a:solidFill>
              <a:latin typeface="+mj-lt"/>
              <a:cs typeface="Segoe UI Light"/>
            </a:endParaRPr>
          </a:p>
          <a:p>
            <a:pPr marL="803275" lvl="3" indent="-342900">
              <a:buFont typeface="Arial" panose="020B0604020202020204" pitchFamily="34" charset="0"/>
              <a:buChar char="•"/>
            </a:pPr>
            <a:r>
              <a:rPr lang="en-US" sz="1800">
                <a:solidFill>
                  <a:schemeClr val="tx1"/>
                </a:solidFill>
                <a:latin typeface="+mj-lt"/>
              </a:rPr>
              <a:t>Customers must be licensed to use the product or service</a:t>
            </a:r>
            <a:endParaRPr lang="en-US" sz="1800">
              <a:solidFill>
                <a:schemeClr val="tx1"/>
              </a:solidFill>
              <a:latin typeface="+mj-lt"/>
              <a:cs typeface="Segoe UI Light"/>
            </a:endParaRPr>
          </a:p>
          <a:p>
            <a:pPr marL="803275" lvl="3" indent="-342900">
              <a:buFont typeface="Arial" panose="020B0604020202020204" pitchFamily="34" charset="0"/>
              <a:buChar char="•"/>
            </a:pPr>
            <a:r>
              <a:rPr lang="en-US" sz="1800">
                <a:solidFill>
                  <a:schemeClr val="tx1"/>
                </a:solidFill>
                <a:latin typeface="+mj-lt"/>
              </a:rPr>
              <a:t>Microsoft must currently offer support for the product or service.</a:t>
            </a:r>
            <a:endParaRPr lang="en-US" sz="1800">
              <a:solidFill>
                <a:schemeClr val="tx1"/>
              </a:solidFill>
              <a:latin typeface="+mj-lt"/>
              <a:cs typeface="Segoe UI Light"/>
            </a:endParaRPr>
          </a:p>
          <a:p>
            <a:pPr marL="803275" lvl="3" indent="-342900">
              <a:buFont typeface="Arial" panose="020B0604020202020204" pitchFamily="34" charset="0"/>
              <a:buChar char="•"/>
            </a:pPr>
            <a:r>
              <a:rPr lang="en-US" sz="1800">
                <a:solidFill>
                  <a:schemeClr val="tx1"/>
                </a:solidFill>
                <a:latin typeface="+mj-lt"/>
              </a:rPr>
              <a:t>Change Notification : a minimum 30 days' notification for forthcoming modifications.</a:t>
            </a:r>
            <a:endParaRPr lang="en-US">
              <a:solidFill>
                <a:schemeClr val="tx1"/>
              </a:solidFill>
            </a:endParaRPr>
          </a:p>
        </p:txBody>
      </p:sp>
    </p:spTree>
    <p:extLst>
      <p:ext uri="{BB962C8B-B14F-4D97-AF65-F5344CB8AC3E}">
        <p14:creationId xmlns:p14="http://schemas.microsoft.com/office/powerpoint/2010/main" val="266526233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505050"/>
                </a:solidFill>
              </a:rPr>
              <a:t>How to submit a support request (SR)</a:t>
            </a:r>
          </a:p>
        </p:txBody>
      </p:sp>
      <p:sp>
        <p:nvSpPr>
          <p:cNvPr id="6" name="Text Placeholder 5"/>
          <p:cNvSpPr>
            <a:spLocks noGrp="1"/>
          </p:cNvSpPr>
          <p:nvPr>
            <p:ph type="body" sz="quarter" idx="10"/>
          </p:nvPr>
        </p:nvSpPr>
        <p:spPr>
          <a:xfrm>
            <a:off x="274638" y="1212849"/>
            <a:ext cx="11887197" cy="5041380"/>
          </a:xfrm>
        </p:spPr>
        <p:txBody>
          <a:bodyPr vert="horz" wrap="square" lIns="146304" tIns="91440" rIns="146304" bIns="91440" rtlCol="0" anchor="t">
            <a:spAutoFit/>
          </a:bodyPr>
          <a:lstStyle/>
          <a:p>
            <a:r>
              <a:rPr lang="en-US" sz="2800" b="1" dirty="0"/>
              <a:t>Enterprise customers go to the Azure portal </a:t>
            </a:r>
          </a:p>
          <a:p>
            <a:pPr marL="342900" lvl="1" indent="-342900">
              <a:buFont typeface="Arial" panose="020B0604020202020204" pitchFamily="34" charset="0"/>
              <a:buChar char="•"/>
            </a:pPr>
            <a:r>
              <a:rPr lang="en-US" sz="2400" dirty="0">
                <a:solidFill>
                  <a:schemeClr val="tx1"/>
                </a:solidFill>
                <a:latin typeface="+mj-lt"/>
                <a:hlinkClick r:id="rId3"/>
              </a:rPr>
              <a:t>http://portal.azure.com</a:t>
            </a:r>
            <a:r>
              <a:rPr lang="en-US" sz="2400" dirty="0">
                <a:solidFill>
                  <a:schemeClr val="tx1"/>
                </a:solidFill>
                <a:latin typeface="+mj-lt"/>
              </a:rPr>
              <a:t> and click on Help +Support</a:t>
            </a:r>
          </a:p>
          <a:p>
            <a:pPr marL="342900" lvl="1" indent="-342900">
              <a:buFont typeface="Arial" panose="020B0604020202020204" pitchFamily="34" charset="0"/>
              <a:buChar char="•"/>
            </a:pPr>
            <a:r>
              <a:rPr lang="en-US" sz="2400" dirty="0">
                <a:solidFill>
                  <a:schemeClr val="tx1"/>
                </a:solidFill>
                <a:latin typeface="+mj-lt"/>
              </a:rPr>
              <a:t>Need a valid Azure subscription and Support Plan (Standard, Pro-direct or Premier)</a:t>
            </a:r>
          </a:p>
          <a:p>
            <a:pPr marL="342900" lvl="1" indent="-342900">
              <a:buFont typeface="Arial" panose="020B0604020202020204" pitchFamily="34" charset="0"/>
              <a:buChar char="•"/>
            </a:pPr>
            <a:r>
              <a:rPr lang="en-US" sz="2400" dirty="0">
                <a:solidFill>
                  <a:schemeClr val="tx1"/>
                </a:solidFill>
                <a:latin typeface="+mj-lt"/>
              </a:rPr>
              <a:t>Support can also be initiated directly from Azure Stack Hub Administration portal</a:t>
            </a:r>
          </a:p>
          <a:p>
            <a:pPr marL="574675" lvl="2" indent="-342900">
              <a:buFont typeface="Arial" panose="020B0604020202020204" pitchFamily="34" charset="0"/>
              <a:buChar char="•"/>
            </a:pPr>
            <a:r>
              <a:rPr lang="en-US" sz="2400" dirty="0">
                <a:solidFill>
                  <a:schemeClr val="tx1"/>
                </a:solidFill>
                <a:latin typeface="+mj-lt"/>
              </a:rPr>
              <a:t>Doing this on an ASDK opens the forums</a:t>
            </a:r>
          </a:p>
          <a:p>
            <a:pPr marL="342900" lvl="1" indent="-342900">
              <a:buFont typeface="Arial" panose="020B0604020202020204" pitchFamily="34" charset="0"/>
              <a:buChar char="•"/>
            </a:pPr>
            <a:endParaRPr lang="en-US" sz="2400" b="1" dirty="0">
              <a:solidFill>
                <a:schemeClr val="tx1"/>
              </a:solidFill>
              <a:latin typeface="+mj-lt"/>
            </a:endParaRPr>
          </a:p>
          <a:p>
            <a:pPr lvl="1"/>
            <a:r>
              <a:rPr lang="en-US" sz="2800" b="1" dirty="0">
                <a:solidFill>
                  <a:schemeClr val="accent1"/>
                </a:solidFill>
                <a:latin typeface="+mj-lt"/>
              </a:rPr>
              <a:t>CSP’s use the Microsoft partner portal</a:t>
            </a:r>
            <a:r>
              <a:rPr lang="en-US" sz="2800" b="1" dirty="0">
                <a:latin typeface="+mj-lt"/>
              </a:rPr>
              <a:t> </a:t>
            </a:r>
            <a:endParaRPr lang="en-US" sz="2800" b="1" dirty="0">
              <a:latin typeface="+mj-lt"/>
              <a:cs typeface="Segoe UI Light"/>
            </a:endParaRPr>
          </a:p>
          <a:p>
            <a:pPr marL="342900" lvl="1" indent="-342900">
              <a:buFont typeface="Arial" panose="020B0604020202020204" pitchFamily="34" charset="0"/>
              <a:buChar char="•"/>
            </a:pPr>
            <a:r>
              <a:rPr lang="en-US" sz="2400" dirty="0">
                <a:solidFill>
                  <a:schemeClr val="tx1"/>
                </a:solidFill>
                <a:latin typeface="+mj-lt"/>
                <a:hlinkClick r:id="rId4"/>
              </a:rPr>
              <a:t>https://partner.microsoft.com/en-us/support</a:t>
            </a:r>
            <a:r>
              <a:rPr lang="en-US" sz="2400" dirty="0">
                <a:solidFill>
                  <a:schemeClr val="tx1"/>
                </a:solidFill>
                <a:latin typeface="+mj-lt"/>
              </a:rPr>
              <a:t>  </a:t>
            </a:r>
          </a:p>
          <a:p>
            <a:pPr marL="342900" lvl="1" indent="-342900">
              <a:buFont typeface="Arial" panose="020B0604020202020204" pitchFamily="34" charset="0"/>
              <a:buChar char="•"/>
            </a:pPr>
            <a:r>
              <a:rPr lang="en-US" sz="2400" dirty="0">
                <a:solidFill>
                  <a:schemeClr val="tx1"/>
                </a:solidFill>
                <a:latin typeface="+mj-lt"/>
              </a:rPr>
              <a:t>Need </a:t>
            </a:r>
            <a:r>
              <a:rPr lang="en-US" sz="2400" i="1" dirty="0" err="1">
                <a:solidFill>
                  <a:schemeClr val="tx1"/>
                </a:solidFill>
                <a:latin typeface="+mj-lt"/>
              </a:rPr>
              <a:t>mpn_id</a:t>
            </a:r>
            <a:r>
              <a:rPr lang="en-US" sz="2400" dirty="0">
                <a:solidFill>
                  <a:schemeClr val="tx1"/>
                </a:solidFill>
                <a:latin typeface="+mj-lt"/>
              </a:rPr>
              <a:t> and password.</a:t>
            </a:r>
            <a:endParaRPr lang="en-US" sz="2400" dirty="0">
              <a:solidFill>
                <a:schemeClr val="tx1"/>
              </a:solidFill>
              <a:latin typeface="+mj-lt"/>
              <a:cs typeface="Segoe UI Light"/>
            </a:endParaRPr>
          </a:p>
          <a:p>
            <a:pPr marL="342900" lvl="1" indent="-342900">
              <a:buFont typeface="Arial" panose="020B0604020202020204" pitchFamily="34" charset="0"/>
              <a:buChar char="•"/>
            </a:pPr>
            <a:r>
              <a:rPr lang="en-US" sz="2400" dirty="0">
                <a:solidFill>
                  <a:schemeClr val="tx1"/>
                </a:solidFill>
                <a:latin typeface="+mj-lt"/>
              </a:rPr>
              <a:t>The process to open a ticket for Azure /Azure Stack Hub support is </a:t>
            </a:r>
            <a:r>
              <a:rPr lang="en-US" sz="2400" dirty="0">
                <a:solidFill>
                  <a:schemeClr val="tx1"/>
                </a:solidFill>
                <a:latin typeface="+mj-lt"/>
                <a:hlinkClick r:id="rId5"/>
              </a:rPr>
              <a:t>here</a:t>
            </a:r>
            <a:r>
              <a:rPr lang="en-US" sz="2400" dirty="0">
                <a:solidFill>
                  <a:schemeClr val="tx1"/>
                </a:solidFill>
                <a:latin typeface="+mj-lt"/>
              </a:rPr>
              <a:t> </a:t>
            </a:r>
            <a:endParaRPr lang="en-US" sz="2400" dirty="0">
              <a:solidFill>
                <a:schemeClr val="tx1"/>
              </a:solidFill>
              <a:latin typeface="+mj-lt"/>
              <a:cs typeface="Segoe UI Light"/>
            </a:endParaRPr>
          </a:p>
          <a:p>
            <a:pPr marL="342900" lvl="1" indent="-342900">
              <a:buFont typeface="Arial" panose="020B0604020202020204" pitchFamily="34" charset="0"/>
              <a:buChar char="•"/>
            </a:pPr>
            <a:r>
              <a:rPr lang="en-US" sz="2400" dirty="0">
                <a:solidFill>
                  <a:schemeClr val="tx1"/>
                </a:solidFill>
                <a:latin typeface="+mj-lt"/>
              </a:rPr>
              <a:t>Having Issues? </a:t>
            </a:r>
          </a:p>
          <a:p>
            <a:pPr marL="574675" lvl="2" indent="-342900">
              <a:buFont typeface="Arial" panose="020B0604020202020204" pitchFamily="34" charset="0"/>
              <a:buChar char="•"/>
            </a:pPr>
            <a:r>
              <a:rPr lang="en-US" dirty="0">
                <a:solidFill>
                  <a:schemeClr val="tx1"/>
                </a:solidFill>
                <a:latin typeface="+mj-lt"/>
              </a:rPr>
              <a:t>Contact  </a:t>
            </a:r>
            <a:r>
              <a:rPr lang="en-US" dirty="0">
                <a:solidFill>
                  <a:schemeClr val="tx1"/>
                </a:solidFill>
                <a:latin typeface="+mj-lt"/>
                <a:hlinkClick r:id="rId6"/>
              </a:rPr>
              <a:t>https://partner.microsoft.com/en-US/support/contact-support</a:t>
            </a:r>
            <a:endParaRPr lang="en-US" dirty="0">
              <a:solidFill>
                <a:schemeClr val="tx1"/>
              </a:solidFill>
              <a:latin typeface="+mj-lt"/>
            </a:endParaRPr>
          </a:p>
        </p:txBody>
      </p:sp>
    </p:spTree>
    <p:extLst>
      <p:ext uri="{BB962C8B-B14F-4D97-AF65-F5344CB8AC3E}">
        <p14:creationId xmlns:p14="http://schemas.microsoft.com/office/powerpoint/2010/main" val="166566773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906331"/>
            <a:ext cx="11887200" cy="2179058"/>
          </a:xfrm>
        </p:spPr>
        <p:txBody>
          <a:bodyPr/>
          <a:lstStyle/>
          <a:p>
            <a:r>
              <a:rPr lang="en-US"/>
              <a:t>What Might Happen During a Support Case?</a:t>
            </a:r>
          </a:p>
        </p:txBody>
      </p:sp>
    </p:spTree>
    <p:extLst>
      <p:ext uri="{BB962C8B-B14F-4D97-AF65-F5344CB8AC3E}">
        <p14:creationId xmlns:p14="http://schemas.microsoft.com/office/powerpoint/2010/main" val="284499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5F518-0835-43A4-982F-FDA95571CEAB}"/>
              </a:ext>
            </a:extLst>
          </p:cNvPr>
          <p:cNvSpPr>
            <a:spLocks noGrp="1"/>
          </p:cNvSpPr>
          <p:nvPr>
            <p:ph type="title"/>
          </p:nvPr>
        </p:nvSpPr>
        <p:spPr/>
        <p:txBody>
          <a:bodyPr/>
          <a:lstStyle/>
          <a:p>
            <a:r>
              <a:rPr lang="en-US"/>
              <a:t>Information required during support incidents</a:t>
            </a:r>
          </a:p>
        </p:txBody>
      </p:sp>
      <p:sp>
        <p:nvSpPr>
          <p:cNvPr id="3" name="Text Placeholder 2">
            <a:extLst>
              <a:ext uri="{FF2B5EF4-FFF2-40B4-BE49-F238E27FC236}">
                <a16:creationId xmlns:a16="http://schemas.microsoft.com/office/drawing/2014/main" id="{9E1AAE33-61B4-445A-9CCD-B0ECA1EA4B95}"/>
              </a:ext>
            </a:extLst>
          </p:cNvPr>
          <p:cNvSpPr>
            <a:spLocks noGrp="1"/>
          </p:cNvSpPr>
          <p:nvPr>
            <p:ph type="body" sz="quarter" idx="10"/>
          </p:nvPr>
        </p:nvSpPr>
        <p:spPr>
          <a:xfrm>
            <a:off x="274702" y="1211287"/>
            <a:ext cx="11888787" cy="4204228"/>
          </a:xfrm>
        </p:spPr>
        <p:txBody>
          <a:bodyPr vert="horz" wrap="square" lIns="146304" tIns="91440" rIns="146304" bIns="91440" rtlCol="0" anchor="t">
            <a:spAutoFit/>
          </a:bodyPr>
          <a:lstStyle/>
          <a:p>
            <a:pPr fontAlgn="t"/>
            <a:r>
              <a:rPr lang="en-US" sz="3200">
                <a:solidFill>
                  <a:schemeClr val="tx1"/>
                </a:solidFill>
              </a:rPr>
              <a:t>When an incident is created, the following information will be required to establish support: </a:t>
            </a:r>
          </a:p>
          <a:p>
            <a:pPr fontAlgn="t"/>
            <a:endParaRPr lang="en-US" sz="1000">
              <a:solidFill>
                <a:schemeClr val="tx1"/>
              </a:solidFill>
            </a:endParaRPr>
          </a:p>
          <a:p>
            <a:pPr marL="457200" indent="-457200" fontAlgn="t">
              <a:buFont typeface="Courier New" panose="02070309020205020404" pitchFamily="49" charset="0"/>
              <a:buChar char="o"/>
            </a:pPr>
            <a:r>
              <a:rPr lang="en-US" sz="2400" b="1"/>
              <a:t>Issue Description</a:t>
            </a:r>
            <a:br>
              <a:rPr lang="en-US" sz="2400" b="1">
                <a:cs typeface="Segoe UI Light"/>
              </a:rPr>
            </a:br>
            <a:r>
              <a:rPr lang="en-US" sz="2400">
                <a:solidFill>
                  <a:schemeClr val="tx1"/>
                </a:solidFill>
              </a:rPr>
              <a:t>Describe the issue in detailed including what triggered the event</a:t>
            </a:r>
            <a:endParaRPr lang="en-US" sz="2400">
              <a:solidFill>
                <a:schemeClr val="tx1"/>
              </a:solidFill>
              <a:cs typeface="Segoe UI Light"/>
            </a:endParaRPr>
          </a:p>
          <a:p>
            <a:pPr marL="457200" indent="-457200" fontAlgn="t">
              <a:buFont typeface="Courier New" panose="02070309020205020404" pitchFamily="49" charset="0"/>
              <a:buChar char="o"/>
            </a:pPr>
            <a:r>
              <a:rPr lang="en-US" sz="2400" b="1"/>
              <a:t>Customer Impact statement</a:t>
            </a:r>
            <a:br>
              <a:rPr lang="en-US" sz="2400" b="1">
                <a:cs typeface="Segoe UI Light"/>
              </a:rPr>
            </a:br>
            <a:r>
              <a:rPr lang="en-US" sz="2400">
                <a:solidFill>
                  <a:schemeClr val="tx1"/>
                </a:solidFill>
              </a:rPr>
              <a:t>Provide the impact details for the issue.</a:t>
            </a:r>
            <a:endParaRPr lang="en-US" sz="2400">
              <a:solidFill>
                <a:schemeClr val="tx1"/>
              </a:solidFill>
              <a:cs typeface="Segoe UI Light"/>
            </a:endParaRPr>
          </a:p>
          <a:p>
            <a:pPr marL="457200" indent="-457200" fontAlgn="t">
              <a:buFont typeface="Courier New" panose="02070309020205020404" pitchFamily="49" charset="0"/>
              <a:buChar char="o"/>
            </a:pPr>
            <a:r>
              <a:rPr lang="en-US" sz="2400" b="1"/>
              <a:t>Affected components</a:t>
            </a:r>
            <a:br>
              <a:rPr lang="en-US" sz="2400" b="1">
                <a:cs typeface="Segoe UI Light"/>
              </a:rPr>
            </a:br>
            <a:r>
              <a:rPr lang="en-US" sz="2400">
                <a:solidFill>
                  <a:schemeClr val="tx1"/>
                </a:solidFill>
              </a:rPr>
              <a:t>Outline the affected components such as Storage, VMM, or Forwarding Gateway</a:t>
            </a:r>
            <a:endParaRPr lang="en-US" sz="2400">
              <a:solidFill>
                <a:schemeClr val="tx1"/>
              </a:solidFill>
              <a:cs typeface="Segoe UI Light"/>
            </a:endParaRPr>
          </a:p>
          <a:p>
            <a:pPr marL="457200" indent="-457200" fontAlgn="t">
              <a:buFont typeface="Courier New" panose="02070309020205020404" pitchFamily="49" charset="0"/>
              <a:buChar char="o"/>
            </a:pPr>
            <a:r>
              <a:rPr lang="en-US" sz="2400" b="1"/>
              <a:t>Logs</a:t>
            </a:r>
            <a:br>
              <a:rPr lang="en-US" sz="2400" b="1">
                <a:cs typeface="Segoe UI Light"/>
              </a:rPr>
            </a:br>
            <a:r>
              <a:rPr lang="en-US" sz="2400">
                <a:solidFill>
                  <a:schemeClr val="tx1"/>
                </a:solidFill>
              </a:rPr>
              <a:t>Provide any error details such as memory dumps, error event logs and screenshots. </a:t>
            </a:r>
            <a:endParaRPr lang="en-US" sz="2800"/>
          </a:p>
        </p:txBody>
      </p:sp>
    </p:spTree>
    <p:extLst>
      <p:ext uri="{BB962C8B-B14F-4D97-AF65-F5344CB8AC3E}">
        <p14:creationId xmlns:p14="http://schemas.microsoft.com/office/powerpoint/2010/main" val="337921462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93844-B6BF-4807-B2B6-0EAE6B34D407}"/>
              </a:ext>
            </a:extLst>
          </p:cNvPr>
          <p:cNvSpPr>
            <a:spLocks noGrp="1"/>
          </p:cNvSpPr>
          <p:nvPr>
            <p:ph type="title"/>
          </p:nvPr>
        </p:nvSpPr>
        <p:spPr>
          <a:xfrm>
            <a:off x="0" y="-9525"/>
            <a:ext cx="11889564" cy="917575"/>
          </a:xfrm>
        </p:spPr>
        <p:txBody>
          <a:bodyPr/>
          <a:lstStyle/>
          <a:p>
            <a:r>
              <a:rPr lang="en-US">
                <a:solidFill>
                  <a:srgbClr val="505050"/>
                </a:solidFill>
              </a:rPr>
              <a:t>What happens if I can’t use the </a:t>
            </a:r>
            <a:r>
              <a:rPr lang="en-US" i="1">
                <a:solidFill>
                  <a:srgbClr val="505050"/>
                </a:solidFill>
              </a:rPr>
              <a:t>actions</a:t>
            </a:r>
            <a:r>
              <a:rPr lang="en-US">
                <a:solidFill>
                  <a:srgbClr val="505050"/>
                </a:solidFill>
              </a:rPr>
              <a:t>?</a:t>
            </a:r>
            <a:endParaRPr lang="en-US"/>
          </a:p>
        </p:txBody>
      </p:sp>
      <p:sp>
        <p:nvSpPr>
          <p:cNvPr id="4" name="Text Placeholder 4">
            <a:extLst>
              <a:ext uri="{FF2B5EF4-FFF2-40B4-BE49-F238E27FC236}">
                <a16:creationId xmlns:a16="http://schemas.microsoft.com/office/drawing/2014/main" id="{2E56B1A9-3E60-44F5-981A-B58D43BB06FD}"/>
              </a:ext>
            </a:extLst>
          </p:cNvPr>
          <p:cNvSpPr>
            <a:spLocks noGrp="1"/>
          </p:cNvSpPr>
          <p:nvPr>
            <p:ph type="body" sz="quarter" idx="10"/>
          </p:nvPr>
        </p:nvSpPr>
        <p:spPr>
          <a:xfrm>
            <a:off x="274638" y="1212850"/>
            <a:ext cx="11887200" cy="1791260"/>
          </a:xfrm>
        </p:spPr>
        <p:txBody>
          <a:bodyPr/>
          <a:lstStyle/>
          <a:p>
            <a:pPr marL="0" indent="0">
              <a:buNone/>
            </a:pPr>
            <a:r>
              <a:rPr lang="en-US" b="1"/>
              <a:t>Example Scenarios: </a:t>
            </a:r>
            <a:r>
              <a:rPr lang="en-US"/>
              <a:t>Portal, ARM, Fabric Resource Provider, Directory Service or Storage are offline?</a:t>
            </a:r>
          </a:p>
          <a:p>
            <a:endParaRPr lang="en-US"/>
          </a:p>
        </p:txBody>
      </p:sp>
      <p:sp>
        <p:nvSpPr>
          <p:cNvPr id="5" name="Rectangle 4">
            <a:extLst>
              <a:ext uri="{FF2B5EF4-FFF2-40B4-BE49-F238E27FC236}">
                <a16:creationId xmlns:a16="http://schemas.microsoft.com/office/drawing/2014/main" id="{F392B521-FB72-43F6-8D9F-6E3B4E812483}"/>
              </a:ext>
            </a:extLst>
          </p:cNvPr>
          <p:cNvSpPr/>
          <p:nvPr/>
        </p:nvSpPr>
        <p:spPr bwMode="auto">
          <a:xfrm>
            <a:off x="826405" y="3203348"/>
            <a:ext cx="2057400" cy="1066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Service Provider</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 Machine</a:t>
            </a:r>
          </a:p>
        </p:txBody>
      </p:sp>
      <p:sp>
        <p:nvSpPr>
          <p:cNvPr id="6" name="Rectangle 5">
            <a:extLst>
              <a:ext uri="{FF2B5EF4-FFF2-40B4-BE49-F238E27FC236}">
                <a16:creationId xmlns:a16="http://schemas.microsoft.com/office/drawing/2014/main" id="{D05CBA48-09AA-4AD1-B29F-3089309D7AD1}"/>
              </a:ext>
            </a:extLst>
          </p:cNvPr>
          <p:cNvSpPr/>
          <p:nvPr/>
        </p:nvSpPr>
        <p:spPr bwMode="auto">
          <a:xfrm>
            <a:off x="4817721" y="3192462"/>
            <a:ext cx="2057400" cy="1066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Privileged Endpoint</a:t>
            </a:r>
          </a:p>
        </p:txBody>
      </p:sp>
      <p:sp>
        <p:nvSpPr>
          <p:cNvPr id="7" name="Rectangle 6">
            <a:extLst>
              <a:ext uri="{FF2B5EF4-FFF2-40B4-BE49-F238E27FC236}">
                <a16:creationId xmlns:a16="http://schemas.microsoft.com/office/drawing/2014/main" id="{3D701011-FDBE-40BC-AB8F-588B8E88BB7A}"/>
              </a:ext>
            </a:extLst>
          </p:cNvPr>
          <p:cNvSpPr/>
          <p:nvPr/>
        </p:nvSpPr>
        <p:spPr bwMode="auto">
          <a:xfrm>
            <a:off x="9075737" y="3203348"/>
            <a:ext cx="2065792" cy="107473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Infrastructure Role Instances</a:t>
            </a:r>
          </a:p>
        </p:txBody>
      </p:sp>
      <p:sp>
        <p:nvSpPr>
          <p:cNvPr id="8" name="Rectangle 7">
            <a:extLst>
              <a:ext uri="{FF2B5EF4-FFF2-40B4-BE49-F238E27FC236}">
                <a16:creationId xmlns:a16="http://schemas.microsoft.com/office/drawing/2014/main" id="{76F3CFF5-A04F-43A9-92BC-FD5EF9D37D39}"/>
              </a:ext>
            </a:extLst>
          </p:cNvPr>
          <p:cNvSpPr/>
          <p:nvPr/>
        </p:nvSpPr>
        <p:spPr bwMode="auto">
          <a:xfrm>
            <a:off x="4817721" y="4393914"/>
            <a:ext cx="6353516" cy="2075148"/>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Microsoft Support</a:t>
            </a:r>
          </a:p>
          <a:p>
            <a:pPr marL="457200" marR="0" lvl="0" indent="-457200" algn="ctr" defTabSz="932472" rtl="0" eaLnBrk="1" fontAlgn="base" latinLnBrk="0" hangingPunct="1">
              <a:lnSpc>
                <a:spcPct val="100000"/>
              </a:lnSpc>
              <a:spcBef>
                <a:spcPct val="0"/>
              </a:spcBef>
              <a:spcAft>
                <a:spcPct val="0"/>
              </a:spcAft>
              <a:buClrTx/>
              <a:buSzTx/>
              <a:buFontTx/>
              <a:buAutoNum type="arabicPeriod"/>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Receives Diagnostic Package</a:t>
            </a:r>
          </a:p>
          <a:p>
            <a:pPr marL="457200" marR="0" lvl="0" indent="-457200" algn="ctr" defTabSz="932472" rtl="0" eaLnBrk="1" fontAlgn="base" latinLnBrk="0" hangingPunct="1">
              <a:lnSpc>
                <a:spcPct val="100000"/>
              </a:lnSpc>
              <a:spcBef>
                <a:spcPct val="0"/>
              </a:spcBef>
              <a:spcAft>
                <a:spcPct val="0"/>
              </a:spcAft>
              <a:buClrTx/>
              <a:buSzTx/>
              <a:buFontTx/>
              <a:buAutoNum type="arabicPeriod"/>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Provides 2</a:t>
            </a:r>
            <a:r>
              <a:rPr kumimoji="0" lang="en-US" sz="2000" b="0" i="0" u="none" strike="noStrike" kern="1200" cap="none" spc="0" normalizeH="0" baseline="30000" noProof="0" dirty="0">
                <a:ln>
                  <a:noFill/>
                </a:ln>
                <a:gradFill>
                  <a:gsLst>
                    <a:gs pos="0">
                      <a:srgbClr val="FFFFFF"/>
                    </a:gs>
                    <a:gs pos="100000">
                      <a:srgbClr val="FFFFFF"/>
                    </a:gs>
                  </a:gsLst>
                  <a:lin ang="5400000" scaled="0"/>
                </a:gradFill>
                <a:effectLst/>
                <a:uLnTx/>
                <a:uFillTx/>
                <a:latin typeface="Segoe UI Semilight"/>
                <a:ea typeface="+mn-ea"/>
                <a:cs typeface="+mn-cs"/>
              </a:rPr>
              <a:t>nd</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 Phase for Two Way Factor Authentication</a:t>
            </a:r>
          </a:p>
          <a:p>
            <a:pPr marL="457200" marR="0" lvl="0" indent="-457200" algn="ctr" defTabSz="932472" rtl="0" eaLnBrk="1" fontAlgn="base" latinLnBrk="0" hangingPunct="1">
              <a:lnSpc>
                <a:spcPct val="100000"/>
              </a:lnSpc>
              <a:spcBef>
                <a:spcPct val="0"/>
              </a:spcBef>
              <a:spcAft>
                <a:spcPct val="0"/>
              </a:spcAft>
              <a:buClrTx/>
              <a:buSzTx/>
              <a:buFontTx/>
              <a:buAutoNum type="arabicPeriod"/>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Shadows Azure Stack Hub troubleshooting ( Screen Sharing)</a:t>
            </a:r>
          </a:p>
          <a:p>
            <a:pPr marL="457200" marR="0" lvl="0" indent="-457200" algn="ctr" defTabSz="932472" rtl="0" eaLnBrk="1" fontAlgn="base" latinLnBrk="0" hangingPunct="1">
              <a:lnSpc>
                <a:spcPct val="100000"/>
              </a:lnSpc>
              <a:spcBef>
                <a:spcPct val="0"/>
              </a:spcBef>
              <a:spcAft>
                <a:spcPct val="0"/>
              </a:spcAft>
              <a:buClrTx/>
              <a:buSzTx/>
              <a:buFontTx/>
              <a:buAutoNum type="arabicPeriod"/>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Guides Service Provider</a:t>
            </a:r>
          </a:p>
        </p:txBody>
      </p:sp>
      <p:cxnSp>
        <p:nvCxnSpPr>
          <p:cNvPr id="9" name="Straight Arrow Connector 8">
            <a:extLst>
              <a:ext uri="{FF2B5EF4-FFF2-40B4-BE49-F238E27FC236}">
                <a16:creationId xmlns:a16="http://schemas.microsoft.com/office/drawing/2014/main" id="{D08A42C3-8AE3-48B8-AC9F-467909EC8D6F}"/>
              </a:ext>
            </a:extLst>
          </p:cNvPr>
          <p:cNvCxnSpPr/>
          <p:nvPr/>
        </p:nvCxnSpPr>
        <p:spPr>
          <a:xfrm>
            <a:off x="2941637" y="3497262"/>
            <a:ext cx="1723684" cy="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BB8F4E9-E13A-4348-B4AC-9C102384C409}"/>
              </a:ext>
            </a:extLst>
          </p:cNvPr>
          <p:cNvCxnSpPr/>
          <p:nvPr/>
        </p:nvCxnSpPr>
        <p:spPr>
          <a:xfrm>
            <a:off x="2941637" y="3878262"/>
            <a:ext cx="1723684" cy="0"/>
          </a:xfrm>
          <a:prstGeom prst="straightConnector1">
            <a:avLst/>
          </a:prstGeom>
          <a:ln w="5715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3E09272-9267-45B6-B9CA-A6E6F13897B1}"/>
              </a:ext>
            </a:extLst>
          </p:cNvPr>
          <p:cNvSpPr/>
          <p:nvPr/>
        </p:nvSpPr>
        <p:spPr bwMode="auto">
          <a:xfrm>
            <a:off x="826405" y="4640262"/>
            <a:ext cx="2057400"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Service Provider</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 1. Create Diagnostic Package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2. Start Unlock Process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3. Receives 2</a:t>
            </a:r>
            <a:r>
              <a:rPr kumimoji="0" lang="en-US" sz="1200" b="0" i="0" u="none" strike="noStrike" kern="1200" cap="none" spc="0" normalizeH="0" baseline="30000" noProof="0">
                <a:ln>
                  <a:noFill/>
                </a:ln>
                <a:gradFill>
                  <a:gsLst>
                    <a:gs pos="0">
                      <a:srgbClr val="FFFFFF"/>
                    </a:gs>
                    <a:gs pos="100000">
                      <a:srgbClr val="FFFFFF"/>
                    </a:gs>
                  </a:gsLst>
                  <a:lin ang="5400000" scaled="0"/>
                </a:gradFill>
                <a:effectLst/>
                <a:uLnTx/>
                <a:uFillTx/>
                <a:latin typeface="Segoe UI Semilight"/>
                <a:ea typeface="+mn-ea"/>
                <a:cs typeface="+mn-cs"/>
              </a:rPr>
              <a:t>nd</a:t>
            </a: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 Phase Key from Support</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4. Drives all input activity</a:t>
            </a:r>
          </a:p>
        </p:txBody>
      </p:sp>
      <p:sp>
        <p:nvSpPr>
          <p:cNvPr id="12" name="TextBox 11">
            <a:extLst>
              <a:ext uri="{FF2B5EF4-FFF2-40B4-BE49-F238E27FC236}">
                <a16:creationId xmlns:a16="http://schemas.microsoft.com/office/drawing/2014/main" id="{E4181B28-91CE-4A41-8764-83C2D59D25DD}"/>
              </a:ext>
            </a:extLst>
          </p:cNvPr>
          <p:cNvSpPr txBox="1"/>
          <p:nvPr/>
        </p:nvSpPr>
        <p:spPr>
          <a:xfrm>
            <a:off x="3036205" y="2945598"/>
            <a:ext cx="1437992"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PS only</a:t>
            </a:r>
          </a:p>
        </p:txBody>
      </p:sp>
      <p:sp>
        <p:nvSpPr>
          <p:cNvPr id="13" name="TextBox 12">
            <a:extLst>
              <a:ext uri="{FF2B5EF4-FFF2-40B4-BE49-F238E27FC236}">
                <a16:creationId xmlns:a16="http://schemas.microsoft.com/office/drawing/2014/main" id="{3B0A56F9-05E3-4F3C-BF5E-F5CDA5A542F8}"/>
              </a:ext>
            </a:extLst>
          </p:cNvPr>
          <p:cNvSpPr txBox="1"/>
          <p:nvPr/>
        </p:nvSpPr>
        <p:spPr>
          <a:xfrm>
            <a:off x="4667815" y="3074066"/>
            <a:ext cx="838200"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a:ln>
                  <a:noFill/>
                </a:ln>
                <a:solidFill>
                  <a:schemeClr val="bg1"/>
                </a:solidFill>
                <a:effectLst/>
                <a:uLnTx/>
                <a:uFillTx/>
                <a:latin typeface="Segoe UI Semilight"/>
                <a:ea typeface="+mn-ea"/>
                <a:cs typeface="+mn-cs"/>
              </a:rPr>
              <a:t>JEA</a:t>
            </a:r>
          </a:p>
        </p:txBody>
      </p:sp>
      <p:sp>
        <p:nvSpPr>
          <p:cNvPr id="14" name="TextBox 13">
            <a:extLst>
              <a:ext uri="{FF2B5EF4-FFF2-40B4-BE49-F238E27FC236}">
                <a16:creationId xmlns:a16="http://schemas.microsoft.com/office/drawing/2014/main" id="{55916466-3A42-4010-AF52-9CFD95BE1CD2}"/>
              </a:ext>
            </a:extLst>
          </p:cNvPr>
          <p:cNvSpPr txBox="1"/>
          <p:nvPr/>
        </p:nvSpPr>
        <p:spPr>
          <a:xfrm>
            <a:off x="8958488" y="3074066"/>
            <a:ext cx="838200"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a:ln>
                  <a:noFill/>
                </a:ln>
                <a:solidFill>
                  <a:schemeClr val="bg1"/>
                </a:solidFill>
                <a:effectLst/>
                <a:uLnTx/>
                <a:uFillTx/>
                <a:latin typeface="Segoe UI Semilight"/>
                <a:ea typeface="+mn-ea"/>
                <a:cs typeface="+mn-cs"/>
              </a:rPr>
              <a:t>JEA</a:t>
            </a:r>
          </a:p>
        </p:txBody>
      </p:sp>
      <p:sp>
        <p:nvSpPr>
          <p:cNvPr id="15" name="TextBox 14">
            <a:extLst>
              <a:ext uri="{FF2B5EF4-FFF2-40B4-BE49-F238E27FC236}">
                <a16:creationId xmlns:a16="http://schemas.microsoft.com/office/drawing/2014/main" id="{DDDF85AA-B054-4EBF-9756-DEDF486A6124}"/>
              </a:ext>
            </a:extLst>
          </p:cNvPr>
          <p:cNvSpPr txBox="1"/>
          <p:nvPr/>
        </p:nvSpPr>
        <p:spPr>
          <a:xfrm>
            <a:off x="7101396" y="3122054"/>
            <a:ext cx="1437992" cy="6001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GMSA Domain Admin Account</a:t>
            </a:r>
          </a:p>
        </p:txBody>
      </p:sp>
      <p:cxnSp>
        <p:nvCxnSpPr>
          <p:cNvPr id="16" name="Straight Arrow Connector 15">
            <a:extLst>
              <a:ext uri="{FF2B5EF4-FFF2-40B4-BE49-F238E27FC236}">
                <a16:creationId xmlns:a16="http://schemas.microsoft.com/office/drawing/2014/main" id="{0C51A1F7-7EAA-48AC-B036-E5D49CD4A1BD}"/>
              </a:ext>
            </a:extLst>
          </p:cNvPr>
          <p:cNvCxnSpPr/>
          <p:nvPr/>
        </p:nvCxnSpPr>
        <p:spPr>
          <a:xfrm>
            <a:off x="7132637" y="3848553"/>
            <a:ext cx="1723684" cy="0"/>
          </a:xfrm>
          <a:prstGeom prst="straightConnector1">
            <a:avLst/>
          </a:prstGeom>
          <a:ln w="5715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CCBFD9B-F323-4819-ADB2-D82FF8B0BC37}"/>
              </a:ext>
            </a:extLst>
          </p:cNvPr>
          <p:cNvSpPr txBox="1"/>
          <p:nvPr/>
        </p:nvSpPr>
        <p:spPr>
          <a:xfrm>
            <a:off x="7208837" y="2441072"/>
            <a:ext cx="2321294" cy="1148007"/>
          </a:xfrm>
          <a:prstGeom prst="rect">
            <a:avLst/>
          </a:prstGeom>
          <a:noFill/>
          <a:ln w="12700">
            <a:solidFill>
              <a:srgbClr val="FF0000"/>
            </a:solidFill>
          </a:ln>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FF0000"/>
                </a:solidFill>
                <a:effectLst/>
                <a:uLnTx/>
                <a:uFillTx/>
                <a:latin typeface="Segoe UI Semilight"/>
                <a:ea typeface="+mn-ea"/>
                <a:cs typeface="+mn-cs"/>
              </a:rPr>
              <a:t>This account is like the server recovery console account in Windows</a:t>
            </a:r>
          </a:p>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en-US" sz="1400" b="1" i="0" u="none" strike="noStrike" kern="1200" cap="none" spc="0" normalizeH="0" baseline="0" noProof="0">
              <a:ln>
                <a:noFill/>
              </a:ln>
              <a:solidFill>
                <a:srgbClr val="FF0000"/>
              </a:solidFill>
              <a:effectLst/>
              <a:uLnTx/>
              <a:uFillTx/>
              <a:latin typeface="Segoe UI Semilight"/>
              <a:ea typeface="+mn-ea"/>
              <a:cs typeface="+mn-cs"/>
            </a:endParaRPr>
          </a:p>
        </p:txBody>
      </p:sp>
    </p:spTree>
    <p:extLst>
      <p:ext uri="{BB962C8B-B14F-4D97-AF65-F5344CB8AC3E}">
        <p14:creationId xmlns:p14="http://schemas.microsoft.com/office/powerpoint/2010/main" val="291056561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8345E636-E84F-490E-97AD-C65B40252523}"/>
              </a:ext>
            </a:extLst>
          </p:cNvPr>
          <p:cNvSpPr txBox="1">
            <a:spLocks/>
          </p:cNvSpPr>
          <p:nvPr/>
        </p:nvSpPr>
        <p:spPr>
          <a:xfrm>
            <a:off x="274638" y="2862262"/>
            <a:ext cx="11887200" cy="1181862"/>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7200" b="0" i="0" u="none" strike="noStrike" kern="1200" cap="none" spc="-100" normalizeH="0" baseline="0" noProof="0">
                <a:ln w="3175">
                  <a:noFill/>
                </a:ln>
                <a:solidFill>
                  <a:srgbClr val="FFFFFF"/>
                </a:solidFill>
                <a:effectLst/>
                <a:uLnTx/>
                <a:uFillTx/>
                <a:latin typeface="Segoe UI Light"/>
                <a:ea typeface="+mn-ea"/>
                <a:cs typeface="Segoe UI" pitchFamily="34" charset="0"/>
              </a:rPr>
              <a:t>Privileged Endpoint</a:t>
            </a:r>
          </a:p>
        </p:txBody>
      </p:sp>
    </p:spTree>
    <p:extLst>
      <p:ext uri="{BB962C8B-B14F-4D97-AF65-F5344CB8AC3E}">
        <p14:creationId xmlns:p14="http://schemas.microsoft.com/office/powerpoint/2010/main" val="198420441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8C4309-9B06-4D67-8D83-093ED4A89C35}"/>
              </a:ext>
            </a:extLst>
          </p:cNvPr>
          <p:cNvSpPr>
            <a:spLocks noGrp="1"/>
          </p:cNvSpPr>
          <p:nvPr>
            <p:ph type="title"/>
          </p:nvPr>
        </p:nvSpPr>
        <p:spPr/>
        <p:txBody>
          <a:bodyPr/>
          <a:lstStyle/>
          <a:p>
            <a:r>
              <a:rPr lang="en-US">
                <a:solidFill>
                  <a:srgbClr val="353535"/>
                </a:solidFill>
              </a:rPr>
              <a:t>Privileged Endpoint </a:t>
            </a:r>
            <a:endParaRPr lang="de-DE">
              <a:solidFill>
                <a:srgbClr val="505050"/>
              </a:solidFill>
            </a:endParaRPr>
          </a:p>
        </p:txBody>
      </p:sp>
      <p:sp>
        <p:nvSpPr>
          <p:cNvPr id="4" name="Text Placeholder 3">
            <a:extLst>
              <a:ext uri="{FF2B5EF4-FFF2-40B4-BE49-F238E27FC236}">
                <a16:creationId xmlns:a16="http://schemas.microsoft.com/office/drawing/2014/main" id="{042A1127-7029-4006-A55F-E73FD94A9359}"/>
              </a:ext>
            </a:extLst>
          </p:cNvPr>
          <p:cNvSpPr>
            <a:spLocks noGrp="1"/>
          </p:cNvSpPr>
          <p:nvPr>
            <p:ph type="body" sz="quarter" idx="10"/>
          </p:nvPr>
        </p:nvSpPr>
        <p:spPr>
          <a:xfrm>
            <a:off x="274702" y="1211287"/>
            <a:ext cx="11888787" cy="4062651"/>
          </a:xfrm>
        </p:spPr>
        <p:txBody>
          <a:bodyPr vert="horz" wrap="square" lIns="146304" tIns="91440" rIns="146304" bIns="91440" rtlCol="0" anchor="t">
            <a:spAutoFit/>
          </a:bodyPr>
          <a:lstStyle/>
          <a:p>
            <a:pPr marL="285750" lvl="0" indent="-285750" fontAlgn="ctr">
              <a:lnSpc>
                <a:spcPct val="150000"/>
              </a:lnSpc>
              <a:spcBef>
                <a:spcPts val="0"/>
              </a:spcBef>
              <a:buSzTx/>
              <a:buFont typeface="Arial" panose="020B0604020202020204" pitchFamily="34" charset="0"/>
              <a:buChar char="•"/>
              <a:defRPr/>
            </a:pPr>
            <a:r>
              <a:rPr lang="en-US" sz="2800" dirty="0"/>
              <a:t>Some problems might require a look inside the Azure Stack Hub fabric</a:t>
            </a:r>
          </a:p>
          <a:p>
            <a:pPr marL="285750" indent="-285750" fontAlgn="ctr">
              <a:lnSpc>
                <a:spcPct val="150000"/>
              </a:lnSpc>
              <a:spcBef>
                <a:spcPts val="0"/>
              </a:spcBef>
              <a:buSzTx/>
              <a:buFont typeface="Arial" panose="020B0604020202020204" pitchFamily="34" charset="0"/>
              <a:buChar char="•"/>
              <a:defRPr/>
            </a:pPr>
            <a:r>
              <a:rPr lang="en-US" sz="2800" dirty="0"/>
              <a:t>There is no direct access to the VMs and/or Hyper-V hosts of the Azure Stack Hub</a:t>
            </a:r>
            <a:r>
              <a:rPr lang="en-US" sz="2800" dirty="0">
                <a:cs typeface="Segoe UI Light"/>
              </a:rPr>
              <a:t> fabric</a:t>
            </a:r>
          </a:p>
          <a:p>
            <a:pPr marL="285750" lvl="0" indent="-285750" fontAlgn="ctr">
              <a:lnSpc>
                <a:spcPct val="150000"/>
              </a:lnSpc>
              <a:spcBef>
                <a:spcPts val="0"/>
              </a:spcBef>
              <a:buSzTx/>
              <a:buFont typeface="Arial" panose="020B0604020202020204" pitchFamily="34" charset="0"/>
              <a:buChar char="•"/>
              <a:defRPr/>
            </a:pPr>
            <a:r>
              <a:rPr lang="en-US" sz="2800" dirty="0"/>
              <a:t>There is a privileged endpoint (PEP) for emergency operations </a:t>
            </a:r>
          </a:p>
          <a:p>
            <a:pPr marL="285750" lvl="0" indent="-285750" fontAlgn="ctr">
              <a:lnSpc>
                <a:spcPct val="150000"/>
              </a:lnSpc>
              <a:spcBef>
                <a:spcPts val="0"/>
              </a:spcBef>
              <a:buSzTx/>
              <a:buFont typeface="Arial" panose="020B0604020202020204" pitchFamily="34" charset="0"/>
              <a:buChar char="•"/>
              <a:defRPr/>
            </a:pPr>
            <a:r>
              <a:rPr lang="en-US" sz="2800" dirty="0"/>
              <a:t>Access to this privileged endpoint needs the </a:t>
            </a:r>
            <a:r>
              <a:rPr lang="en-US" sz="2800" b="1" dirty="0" err="1"/>
              <a:t>CloudAdmin</a:t>
            </a:r>
            <a:r>
              <a:rPr lang="en-US" sz="2800" b="1" dirty="0"/>
              <a:t> </a:t>
            </a:r>
            <a:r>
              <a:rPr lang="en-US" sz="2800" dirty="0"/>
              <a:t>account </a:t>
            </a:r>
          </a:p>
          <a:p>
            <a:pPr marL="285750" indent="-285750" fontAlgn="ctr">
              <a:lnSpc>
                <a:spcPct val="150000"/>
              </a:lnSpc>
              <a:spcBef>
                <a:spcPts val="0"/>
              </a:spcBef>
              <a:buSzTx/>
              <a:buFont typeface="Arial" panose="020B0604020202020204" pitchFamily="34" charset="0"/>
              <a:buChar char="•"/>
              <a:defRPr/>
            </a:pPr>
            <a:r>
              <a:rPr lang="en-US" sz="2800" dirty="0"/>
              <a:t>The PEP can only be elevated in cooperation with Microsoft support</a:t>
            </a:r>
            <a:endParaRPr lang="en-US" sz="2800" dirty="0">
              <a:cs typeface="Segoe UI Light"/>
            </a:endParaRPr>
          </a:p>
        </p:txBody>
      </p:sp>
    </p:spTree>
    <p:extLst>
      <p:ext uri="{BB962C8B-B14F-4D97-AF65-F5344CB8AC3E}">
        <p14:creationId xmlns:p14="http://schemas.microsoft.com/office/powerpoint/2010/main" val="3036308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defRPr/>
            </a:pPr>
            <a:r>
              <a:rPr lang="en-US">
                <a:solidFill>
                  <a:srgbClr val="353535"/>
                </a:solidFill>
              </a:rPr>
              <a:t>Privileged Endpoint </a:t>
            </a:r>
          </a:p>
        </p:txBody>
      </p:sp>
      <p:sp>
        <p:nvSpPr>
          <p:cNvPr id="6" name="Text Placeholder 5"/>
          <p:cNvSpPr>
            <a:spLocks noGrp="1"/>
          </p:cNvSpPr>
          <p:nvPr>
            <p:ph type="body" sz="quarter" idx="10"/>
          </p:nvPr>
        </p:nvSpPr>
        <p:spPr>
          <a:xfrm>
            <a:off x="274702" y="1211287"/>
            <a:ext cx="7625216" cy="5463034"/>
          </a:xfrm>
        </p:spPr>
        <p:txBody>
          <a:bodyPr vert="horz" wrap="square" lIns="146304" tIns="91440" rIns="146304" bIns="91440" rtlCol="0" anchor="t">
            <a:spAutoFit/>
          </a:bodyPr>
          <a:lstStyle/>
          <a:p>
            <a:pPr lvl="0">
              <a:spcBef>
                <a:spcPts val="0"/>
              </a:spcBef>
              <a:spcAft>
                <a:spcPts val="600"/>
              </a:spcAft>
              <a:buClrTx/>
              <a:buSzTx/>
              <a:defRPr/>
            </a:pPr>
            <a:r>
              <a:rPr lang="en-US" sz="2800" b="1"/>
              <a:t>Preconfigured PowerShell Endpoint</a:t>
            </a:r>
          </a:p>
          <a:p>
            <a:pPr marL="342900" lvl="0" indent="-342900">
              <a:spcBef>
                <a:spcPts val="0"/>
              </a:spcBef>
              <a:spcAft>
                <a:spcPts val="600"/>
              </a:spcAft>
              <a:buClrTx/>
              <a:buSzTx/>
              <a:buFont typeface="Arial" pitchFamily="34" charset="0"/>
              <a:buChar char="•"/>
              <a:defRPr/>
            </a:pPr>
            <a:r>
              <a:rPr lang="en-US" sz="2400">
                <a:solidFill>
                  <a:schemeClr val="tx1"/>
                </a:solidFill>
              </a:rPr>
              <a:t>Just enough capabilities to perform basic tasks</a:t>
            </a:r>
          </a:p>
          <a:p>
            <a:pPr marL="342900" lvl="0" indent="-342900">
              <a:spcBef>
                <a:spcPts val="0"/>
              </a:spcBef>
              <a:spcAft>
                <a:spcPts val="600"/>
              </a:spcAft>
              <a:buClrTx/>
              <a:buSzTx/>
              <a:buFont typeface="Arial" pitchFamily="34" charset="0"/>
              <a:buChar char="•"/>
              <a:defRPr/>
            </a:pPr>
            <a:r>
              <a:rPr lang="en-US" sz="2400">
                <a:solidFill>
                  <a:schemeClr val="tx1"/>
                </a:solidFill>
              </a:rPr>
              <a:t>Restricted set of commands</a:t>
            </a:r>
          </a:p>
          <a:p>
            <a:pPr marL="342900" lvl="0" indent="-342900">
              <a:spcBef>
                <a:spcPts val="0"/>
              </a:spcBef>
              <a:spcAft>
                <a:spcPts val="600"/>
              </a:spcAft>
              <a:buClrTx/>
              <a:buSzTx/>
              <a:buFont typeface="Arial" pitchFamily="34" charset="0"/>
              <a:buChar char="•"/>
              <a:defRPr/>
            </a:pPr>
            <a:r>
              <a:rPr lang="en-US" sz="2400">
                <a:solidFill>
                  <a:schemeClr val="tx1"/>
                </a:solidFill>
              </a:rPr>
              <a:t>Low Privileged account used to access</a:t>
            </a:r>
          </a:p>
          <a:p>
            <a:pPr marL="342900" lvl="0" indent="-342900">
              <a:spcBef>
                <a:spcPts val="0"/>
              </a:spcBef>
              <a:spcAft>
                <a:spcPts val="600"/>
              </a:spcAft>
              <a:buClrTx/>
              <a:buSzTx/>
              <a:buFont typeface="Arial" pitchFamily="34" charset="0"/>
              <a:buChar char="•"/>
              <a:defRPr/>
            </a:pPr>
            <a:r>
              <a:rPr lang="en-US" sz="2400">
                <a:solidFill>
                  <a:schemeClr val="tx1"/>
                </a:solidFill>
                <a:cs typeface="Segoe UI Light"/>
              </a:rPr>
              <a:t>PowerShell in 'no language mode'</a:t>
            </a:r>
          </a:p>
          <a:p>
            <a:pPr marL="342900" indent="-342900">
              <a:spcBef>
                <a:spcPts val="0"/>
              </a:spcBef>
              <a:spcAft>
                <a:spcPts val="600"/>
              </a:spcAft>
              <a:buSzTx/>
              <a:buFont typeface="Arial" pitchFamily="34" charset="0"/>
              <a:buChar char="•"/>
              <a:defRPr/>
            </a:pPr>
            <a:r>
              <a:rPr lang="en-US" sz="2400">
                <a:solidFill>
                  <a:schemeClr val="tx1"/>
                </a:solidFill>
                <a:cs typeface="Segoe UI Light"/>
              </a:rPr>
              <a:t>No Scripting is allowed</a:t>
            </a:r>
          </a:p>
          <a:p>
            <a:pPr marL="342900" indent="-342900">
              <a:spcBef>
                <a:spcPts val="0"/>
              </a:spcBef>
              <a:spcAft>
                <a:spcPts val="600"/>
              </a:spcAft>
              <a:buSzTx/>
              <a:buFont typeface="Arial" pitchFamily="34" charset="0"/>
              <a:buChar char="•"/>
              <a:defRPr/>
            </a:pPr>
            <a:endParaRPr lang="en-US" sz="2400"/>
          </a:p>
          <a:p>
            <a:pPr>
              <a:spcBef>
                <a:spcPts val="0"/>
              </a:spcBef>
              <a:spcAft>
                <a:spcPts val="600"/>
              </a:spcAft>
              <a:buClrTx/>
              <a:buSzTx/>
              <a:defRPr/>
            </a:pPr>
            <a:r>
              <a:rPr lang="en-US" sz="2800" b="1"/>
              <a:t>Can perform various tasks</a:t>
            </a:r>
          </a:p>
          <a:p>
            <a:pPr marL="342900" indent="-342900">
              <a:spcBef>
                <a:spcPts val="0"/>
              </a:spcBef>
              <a:spcAft>
                <a:spcPts val="600"/>
              </a:spcAft>
              <a:buClrTx/>
              <a:buSzTx/>
              <a:buFont typeface="Arial" pitchFamily="34" charset="0"/>
              <a:buChar char="•"/>
              <a:defRPr/>
            </a:pPr>
            <a:r>
              <a:rPr lang="en-US" sz="2400">
                <a:solidFill>
                  <a:schemeClr val="tx1"/>
                </a:solidFill>
              </a:rPr>
              <a:t>Collect Diagnostic Logs</a:t>
            </a:r>
          </a:p>
          <a:p>
            <a:pPr marL="342900" indent="-342900">
              <a:spcBef>
                <a:spcPts val="0"/>
              </a:spcBef>
              <a:spcAft>
                <a:spcPts val="600"/>
              </a:spcAft>
              <a:buClrTx/>
              <a:buSzTx/>
              <a:buFont typeface="Arial" pitchFamily="34" charset="0"/>
              <a:buChar char="•"/>
              <a:defRPr/>
            </a:pPr>
            <a:r>
              <a:rPr lang="en-US" sz="2400">
                <a:solidFill>
                  <a:schemeClr val="tx1"/>
                </a:solidFill>
              </a:rPr>
              <a:t>Perform Post-integration tasks e.g. AD FS, DNS Forwarders, Certificate rotation</a:t>
            </a:r>
          </a:p>
          <a:p>
            <a:pPr marL="342900" indent="-342900">
              <a:spcBef>
                <a:spcPts val="0"/>
              </a:spcBef>
              <a:spcAft>
                <a:spcPts val="600"/>
              </a:spcAft>
              <a:buClrTx/>
              <a:buSzTx/>
              <a:buFont typeface="Arial" pitchFamily="34" charset="0"/>
              <a:buChar char="•"/>
              <a:defRPr/>
            </a:pPr>
            <a:r>
              <a:rPr lang="en-US" sz="2400">
                <a:solidFill>
                  <a:schemeClr val="tx1"/>
                </a:solidFill>
              </a:rPr>
              <a:t>Start, Stop and Test-</a:t>
            </a:r>
            <a:r>
              <a:rPr lang="en-US" sz="2400" err="1">
                <a:solidFill>
                  <a:schemeClr val="tx1"/>
                </a:solidFill>
              </a:rPr>
              <a:t>AzureStack</a:t>
            </a:r>
            <a:endParaRPr lang="en-US" sz="2400">
              <a:solidFill>
                <a:schemeClr val="tx1"/>
              </a:solidFill>
            </a:endParaRPr>
          </a:p>
          <a:p>
            <a:pPr marL="342900" indent="-342900">
              <a:spcBef>
                <a:spcPts val="0"/>
              </a:spcBef>
              <a:spcAft>
                <a:spcPts val="600"/>
              </a:spcAft>
              <a:buClrTx/>
              <a:buSzTx/>
              <a:buFont typeface="Arial" pitchFamily="34" charset="0"/>
              <a:buChar char="•"/>
              <a:defRPr/>
            </a:pPr>
            <a:r>
              <a:rPr lang="en-US" sz="2400">
                <a:solidFill>
                  <a:schemeClr val="tx1"/>
                </a:solidFill>
              </a:rPr>
              <a:t>Work with support to unlock the system</a:t>
            </a:r>
          </a:p>
        </p:txBody>
      </p:sp>
      <p:pic>
        <p:nvPicPr>
          <p:cNvPr id="4" name="Picture 3">
            <a:extLst>
              <a:ext uri="{FF2B5EF4-FFF2-40B4-BE49-F238E27FC236}">
                <a16:creationId xmlns:a16="http://schemas.microsoft.com/office/drawing/2014/main" id="{797059BE-3711-432F-A69B-2759474E5FC2}"/>
              </a:ext>
            </a:extLst>
          </p:cNvPr>
          <p:cNvPicPr>
            <a:picLocks noChangeAspect="1"/>
          </p:cNvPicPr>
          <p:nvPr/>
        </p:nvPicPr>
        <p:blipFill rotWithShape="1">
          <a:blip r:embed="rId3"/>
          <a:srcRect b="2056"/>
          <a:stretch/>
        </p:blipFill>
        <p:spPr>
          <a:xfrm>
            <a:off x="8224407" y="70503"/>
            <a:ext cx="3865043" cy="6716994"/>
          </a:xfrm>
          <a:prstGeom prst="rect">
            <a:avLst/>
          </a:prstGeom>
        </p:spPr>
      </p:pic>
    </p:spTree>
    <p:extLst>
      <p:ext uri="{BB962C8B-B14F-4D97-AF65-F5344CB8AC3E}">
        <p14:creationId xmlns:p14="http://schemas.microsoft.com/office/powerpoint/2010/main" val="420147037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29088-705E-4813-971D-14275BE2E98C}"/>
              </a:ext>
            </a:extLst>
          </p:cNvPr>
          <p:cNvSpPr>
            <a:spLocks noGrp="1"/>
          </p:cNvSpPr>
          <p:nvPr>
            <p:ph type="title"/>
          </p:nvPr>
        </p:nvSpPr>
        <p:spPr/>
        <p:txBody>
          <a:bodyPr/>
          <a:lstStyle/>
          <a:p>
            <a:r>
              <a:rPr lang="en-US">
                <a:solidFill>
                  <a:srgbClr val="353535"/>
                </a:solidFill>
              </a:rPr>
              <a:t>Privileged Endpoint </a:t>
            </a:r>
            <a:endParaRPr lang="en-US"/>
          </a:p>
        </p:txBody>
      </p:sp>
      <p:sp>
        <p:nvSpPr>
          <p:cNvPr id="3" name="Text Placeholder 2">
            <a:extLst>
              <a:ext uri="{FF2B5EF4-FFF2-40B4-BE49-F238E27FC236}">
                <a16:creationId xmlns:a16="http://schemas.microsoft.com/office/drawing/2014/main" id="{3BBE9741-E93A-4699-AA65-78228D71770D}"/>
              </a:ext>
            </a:extLst>
          </p:cNvPr>
          <p:cNvSpPr>
            <a:spLocks noGrp="1"/>
          </p:cNvSpPr>
          <p:nvPr>
            <p:ph type="body" sz="quarter" idx="10"/>
          </p:nvPr>
        </p:nvSpPr>
        <p:spPr>
          <a:xfrm>
            <a:off x="274702" y="1211287"/>
            <a:ext cx="11888787" cy="3025444"/>
          </a:xfrm>
        </p:spPr>
        <p:txBody>
          <a:bodyPr vert="horz" wrap="square" lIns="146304" tIns="91440" rIns="146304" bIns="91440" rtlCol="0" anchor="t">
            <a:spAutoFit/>
          </a:bodyPr>
          <a:lstStyle/>
          <a:p>
            <a:pPr lvl="0">
              <a:spcBef>
                <a:spcPts val="0"/>
              </a:spcBef>
              <a:spcAft>
                <a:spcPts val="600"/>
              </a:spcAft>
              <a:buSzTx/>
              <a:defRPr/>
            </a:pPr>
            <a:r>
              <a:rPr lang="en-US" sz="2800" b="1"/>
              <a:t>Access the Endpoint</a:t>
            </a:r>
          </a:p>
          <a:p>
            <a:pPr marL="342900" lvl="0" indent="-342900">
              <a:spcBef>
                <a:spcPts val="0"/>
              </a:spcBef>
              <a:spcAft>
                <a:spcPts val="600"/>
              </a:spcAft>
              <a:buSzTx/>
              <a:buFont typeface="Arial" pitchFamily="34" charset="0"/>
              <a:buChar char="•"/>
              <a:defRPr/>
            </a:pPr>
            <a:r>
              <a:rPr lang="en-US" sz="2400">
                <a:solidFill>
                  <a:schemeClr val="tx1"/>
                </a:solidFill>
              </a:rPr>
              <a:t>Initial access through IP address until DNS is setup</a:t>
            </a:r>
            <a:endParaRPr lang="en-US" sz="2400">
              <a:solidFill>
                <a:schemeClr val="tx1"/>
              </a:solidFill>
              <a:cs typeface="Segoe UI Light"/>
            </a:endParaRPr>
          </a:p>
          <a:p>
            <a:pPr marL="342900" lvl="0" indent="-342900">
              <a:spcBef>
                <a:spcPts val="0"/>
              </a:spcBef>
              <a:spcAft>
                <a:spcPts val="600"/>
              </a:spcAft>
              <a:buSzTx/>
              <a:buFont typeface="Arial" pitchFamily="34" charset="0"/>
              <a:buChar char="•"/>
              <a:defRPr/>
            </a:pPr>
            <a:r>
              <a:rPr lang="en-US" sz="2400">
                <a:solidFill>
                  <a:schemeClr val="tx1"/>
                </a:solidFill>
              </a:rPr>
              <a:t>Get address from OEM in JSON file “</a:t>
            </a:r>
            <a:r>
              <a:rPr lang="en-US" sz="2400" err="1">
                <a:solidFill>
                  <a:schemeClr val="tx1"/>
                </a:solidFill>
              </a:rPr>
              <a:t>AzureStackStampDeploymentInfo</a:t>
            </a:r>
            <a:r>
              <a:rPr lang="en-US" sz="2400">
                <a:solidFill>
                  <a:schemeClr val="tx1"/>
                </a:solidFill>
              </a:rPr>
              <a:t>”</a:t>
            </a:r>
            <a:endParaRPr lang="en-US" sz="2400">
              <a:solidFill>
                <a:schemeClr val="tx1"/>
              </a:solidFill>
              <a:cs typeface="Segoe UI Light"/>
            </a:endParaRPr>
          </a:p>
          <a:p>
            <a:pPr marL="342900" indent="-342900">
              <a:spcBef>
                <a:spcPts val="0"/>
              </a:spcBef>
              <a:spcAft>
                <a:spcPts val="600"/>
              </a:spcAft>
              <a:buSzTx/>
              <a:buFont typeface="Arial" pitchFamily="34" charset="0"/>
              <a:buChar char="•"/>
              <a:defRPr/>
            </a:pPr>
            <a:r>
              <a:rPr lang="en-US" sz="2400">
                <a:solidFill>
                  <a:schemeClr val="tx1"/>
                </a:solidFill>
              </a:rPr>
              <a:t>Access through </a:t>
            </a:r>
            <a:r>
              <a:rPr lang="en-US" sz="2400">
                <a:solidFill>
                  <a:srgbClr val="000000"/>
                </a:solidFill>
              </a:rPr>
              <a:t>a hardened virtual machine running on top of the </a:t>
            </a:r>
            <a:r>
              <a:rPr lang="en-US" sz="2400">
                <a:solidFill>
                  <a:schemeClr val="tx1"/>
                </a:solidFill>
              </a:rPr>
              <a:t>Hardware Lifecycle Host (HLH) or Privileged Access Workstation (PAW)</a:t>
            </a:r>
            <a:r>
              <a:rPr lang="en-US" sz="2400" b="1"/>
              <a:t>.</a:t>
            </a:r>
            <a:endParaRPr lang="en-US" sz="2400"/>
          </a:p>
          <a:p>
            <a:pPr marL="342900" indent="-342900">
              <a:spcBef>
                <a:spcPts val="0"/>
              </a:spcBef>
              <a:spcAft>
                <a:spcPts val="600"/>
              </a:spcAft>
              <a:buFont typeface="Arial" pitchFamily="34" charset="0"/>
              <a:buChar char="•"/>
            </a:pPr>
            <a:r>
              <a:rPr lang="en-US" sz="2400">
                <a:cs typeface="Segoe UI Light"/>
              </a:rPr>
              <a:t>Don't use the Hyper-V host of the HLH as jump box</a:t>
            </a:r>
          </a:p>
          <a:p>
            <a:endParaRPr lang="en-US" sz="2400">
              <a:cs typeface="Segoe UI Light"/>
            </a:endParaRPr>
          </a:p>
        </p:txBody>
      </p:sp>
      <p:graphicFrame>
        <p:nvGraphicFramePr>
          <p:cNvPr id="5" name="Diagram 4">
            <a:extLst>
              <a:ext uri="{FF2B5EF4-FFF2-40B4-BE49-F238E27FC236}">
                <a16:creationId xmlns:a16="http://schemas.microsoft.com/office/drawing/2014/main" id="{1CBB2669-0FC9-460E-8299-5C7B4E2A6C5D}"/>
              </a:ext>
            </a:extLst>
          </p:cNvPr>
          <p:cNvGraphicFramePr/>
          <p:nvPr>
            <p:extLst>
              <p:ext uri="{D42A27DB-BD31-4B8C-83A1-F6EECF244321}">
                <p14:modId xmlns:p14="http://schemas.microsoft.com/office/powerpoint/2010/main" val="622541658"/>
              </p:ext>
            </p:extLst>
          </p:nvPr>
        </p:nvGraphicFramePr>
        <p:xfrm>
          <a:off x="1518867" y="4133227"/>
          <a:ext cx="8290983" cy="30774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8207051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29088-705E-4813-971D-14275BE2E98C}"/>
              </a:ext>
            </a:extLst>
          </p:cNvPr>
          <p:cNvSpPr>
            <a:spLocks noGrp="1"/>
          </p:cNvSpPr>
          <p:nvPr>
            <p:ph type="title"/>
          </p:nvPr>
        </p:nvSpPr>
        <p:spPr/>
        <p:txBody>
          <a:bodyPr/>
          <a:lstStyle/>
          <a:p>
            <a:r>
              <a:rPr lang="en-US">
                <a:solidFill>
                  <a:srgbClr val="353535"/>
                </a:solidFill>
              </a:rPr>
              <a:t>Privileged Endpoint on HLH or PAW </a:t>
            </a:r>
            <a:endParaRPr lang="en-US"/>
          </a:p>
        </p:txBody>
      </p:sp>
      <p:sp>
        <p:nvSpPr>
          <p:cNvPr id="3" name="Text Placeholder 2">
            <a:extLst>
              <a:ext uri="{FF2B5EF4-FFF2-40B4-BE49-F238E27FC236}">
                <a16:creationId xmlns:a16="http://schemas.microsoft.com/office/drawing/2014/main" id="{3BBE9741-E93A-4699-AA65-78228D71770D}"/>
              </a:ext>
            </a:extLst>
          </p:cNvPr>
          <p:cNvSpPr>
            <a:spLocks noGrp="1"/>
          </p:cNvSpPr>
          <p:nvPr>
            <p:ph type="body" sz="quarter" idx="10"/>
          </p:nvPr>
        </p:nvSpPr>
        <p:spPr>
          <a:xfrm>
            <a:off x="274638" y="1221157"/>
            <a:ext cx="11887199" cy="5844677"/>
          </a:xfrm>
        </p:spPr>
        <p:txBody>
          <a:bodyPr vert="horz" wrap="square" lIns="146304" tIns="91440" rIns="146304" bIns="91440" rtlCol="0" anchor="t">
            <a:spAutoFit/>
          </a:bodyPr>
          <a:lstStyle/>
          <a:p>
            <a:r>
              <a:rPr lang="en-US" sz="2200">
                <a:solidFill>
                  <a:srgbClr val="006400"/>
                </a:solidFill>
                <a:latin typeface="Consolas"/>
              </a:rPr>
              <a:t># ESTABLISH TRUST</a:t>
            </a:r>
            <a:endParaRPr lang="en-US" sz="2200">
              <a:solidFill>
                <a:prstClr val="black"/>
              </a:solidFill>
              <a:latin typeface="Consolas"/>
            </a:endParaRPr>
          </a:p>
          <a:p>
            <a:r>
              <a:rPr lang="en-US" sz="2200">
                <a:solidFill>
                  <a:srgbClr val="006400"/>
                </a:solidFill>
                <a:latin typeface="Consolas"/>
              </a:rPr>
              <a:t># Get ERCS addresses below from </a:t>
            </a:r>
            <a:r>
              <a:rPr lang="en-US" sz="2200" err="1">
                <a:solidFill>
                  <a:srgbClr val="006400"/>
                </a:solidFill>
                <a:latin typeface="Consolas"/>
              </a:rPr>
              <a:t>AzureStackStampInformation.json</a:t>
            </a:r>
            <a:endParaRPr lang="en-US" sz="2200">
              <a:solidFill>
                <a:prstClr val="black"/>
              </a:solidFill>
              <a:latin typeface="Consolas"/>
            </a:endParaRPr>
          </a:p>
          <a:p>
            <a:r>
              <a:rPr lang="en-US" sz="2200" err="1">
                <a:solidFill>
                  <a:srgbClr val="0000FF"/>
                </a:solidFill>
                <a:latin typeface="Consolas"/>
              </a:rPr>
              <a:t>winrm</a:t>
            </a:r>
            <a:r>
              <a:rPr lang="en-US" sz="2200">
                <a:solidFill>
                  <a:prstClr val="black"/>
                </a:solidFill>
                <a:latin typeface="Consolas"/>
              </a:rPr>
              <a:t> </a:t>
            </a:r>
            <a:r>
              <a:rPr lang="en-US" sz="2200">
                <a:solidFill>
                  <a:srgbClr val="8A2BE2"/>
                </a:solidFill>
                <a:latin typeface="Consolas"/>
              </a:rPr>
              <a:t>s</a:t>
            </a:r>
            <a:r>
              <a:rPr lang="en-US" sz="2200">
                <a:solidFill>
                  <a:prstClr val="black"/>
                </a:solidFill>
                <a:latin typeface="Consolas"/>
              </a:rPr>
              <a:t> </a:t>
            </a:r>
            <a:r>
              <a:rPr lang="en-US" sz="2200" err="1">
                <a:solidFill>
                  <a:srgbClr val="8A2BE2"/>
                </a:solidFill>
                <a:latin typeface="Consolas"/>
              </a:rPr>
              <a:t>winrm</a:t>
            </a:r>
            <a:r>
              <a:rPr lang="en-US" sz="2200">
                <a:solidFill>
                  <a:srgbClr val="8A2BE2"/>
                </a:solidFill>
                <a:latin typeface="Consolas"/>
              </a:rPr>
              <a:t>/config/client</a:t>
            </a:r>
            <a:r>
              <a:rPr lang="en-US" sz="2200">
                <a:solidFill>
                  <a:prstClr val="black"/>
                </a:solidFill>
                <a:latin typeface="Consolas"/>
              </a:rPr>
              <a:t> </a:t>
            </a:r>
            <a:r>
              <a:rPr lang="en-US" sz="2200">
                <a:solidFill>
                  <a:srgbClr val="8B0000"/>
                </a:solidFill>
                <a:latin typeface="Consolas"/>
              </a:rPr>
              <a:t>'@{</a:t>
            </a:r>
            <a:r>
              <a:rPr lang="en-US" sz="2200" err="1">
                <a:solidFill>
                  <a:srgbClr val="8B0000"/>
                </a:solidFill>
                <a:latin typeface="Consolas"/>
              </a:rPr>
              <a:t>TrustedHosts</a:t>
            </a:r>
            <a:r>
              <a:rPr lang="en-US" sz="2200">
                <a:solidFill>
                  <a:srgbClr val="8B0000"/>
                </a:solidFill>
                <a:latin typeface="Consolas"/>
              </a:rPr>
              <a:t>="</a:t>
            </a:r>
            <a:r>
              <a:rPr lang="en-US" sz="2200" err="1">
                <a:solidFill>
                  <a:srgbClr val="8B0000"/>
                </a:solidFill>
                <a:latin typeface="Consolas"/>
              </a:rPr>
              <a:t>w.x.y.z</a:t>
            </a:r>
            <a:r>
              <a:rPr lang="en-US" sz="2200">
                <a:solidFill>
                  <a:srgbClr val="8B0000"/>
                </a:solidFill>
                <a:latin typeface="Consolas"/>
              </a:rPr>
              <a:t>, w.x.y.z+1, w.x.y.z+2"}'</a:t>
            </a:r>
            <a:endParaRPr lang="en-US" sz="2200">
              <a:solidFill>
                <a:prstClr val="black"/>
              </a:solidFill>
              <a:latin typeface="Consolas"/>
            </a:endParaRPr>
          </a:p>
          <a:p>
            <a:endParaRPr lang="en-US" sz="2200">
              <a:solidFill>
                <a:prstClr val="black"/>
              </a:solidFill>
              <a:latin typeface="Consolas"/>
            </a:endParaRPr>
          </a:p>
          <a:p>
            <a:r>
              <a:rPr lang="en-US" sz="2200">
                <a:solidFill>
                  <a:srgbClr val="006400"/>
                </a:solidFill>
                <a:latin typeface="Consolas"/>
              </a:rPr>
              <a:t># Get Cloud Admin Credentials</a:t>
            </a:r>
            <a:endParaRPr lang="en-US" sz="2200">
              <a:solidFill>
                <a:prstClr val="black"/>
              </a:solidFill>
              <a:latin typeface="Consolas"/>
            </a:endParaRPr>
          </a:p>
          <a:p>
            <a:r>
              <a:rPr lang="en-US" sz="2200">
                <a:solidFill>
                  <a:srgbClr val="A82D00"/>
                </a:solidFill>
                <a:latin typeface="Consolas"/>
              </a:rPr>
              <a:t>$</a:t>
            </a:r>
            <a:r>
              <a:rPr lang="en-US" sz="2200" err="1">
                <a:solidFill>
                  <a:srgbClr val="A82D00"/>
                </a:solidFill>
                <a:latin typeface="Consolas"/>
              </a:rPr>
              <a:t>cloudadmincred</a:t>
            </a:r>
            <a:r>
              <a:rPr lang="en-US" sz="2200">
                <a:solidFill>
                  <a:prstClr val="black"/>
                </a:solidFill>
                <a:latin typeface="Consolas"/>
              </a:rPr>
              <a:t> </a:t>
            </a:r>
            <a:r>
              <a:rPr lang="en-US" sz="2200">
                <a:solidFill>
                  <a:srgbClr val="696969"/>
                </a:solidFill>
                <a:latin typeface="Consolas"/>
              </a:rPr>
              <a:t>=</a:t>
            </a:r>
            <a:r>
              <a:rPr lang="en-US" sz="2200">
                <a:solidFill>
                  <a:prstClr val="black"/>
                </a:solidFill>
                <a:latin typeface="Consolas"/>
              </a:rPr>
              <a:t> </a:t>
            </a:r>
            <a:r>
              <a:rPr lang="en-US" sz="2200">
                <a:solidFill>
                  <a:srgbClr val="0000FF"/>
                </a:solidFill>
                <a:latin typeface="Consolas"/>
              </a:rPr>
              <a:t>Get-Credential</a:t>
            </a:r>
            <a:endParaRPr lang="en-US" sz="2200">
              <a:solidFill>
                <a:prstClr val="black"/>
              </a:solidFill>
              <a:latin typeface="Consolas"/>
            </a:endParaRPr>
          </a:p>
          <a:p>
            <a:endParaRPr lang="en-US" sz="2200">
              <a:solidFill>
                <a:prstClr val="black"/>
              </a:solidFill>
              <a:latin typeface="Consolas"/>
            </a:endParaRPr>
          </a:p>
          <a:p>
            <a:r>
              <a:rPr lang="en-US" sz="2200">
                <a:solidFill>
                  <a:srgbClr val="006400"/>
                </a:solidFill>
                <a:latin typeface="Consolas"/>
              </a:rPr>
              <a:t># Create </a:t>
            </a:r>
            <a:r>
              <a:rPr lang="en-US" sz="2200" err="1">
                <a:solidFill>
                  <a:srgbClr val="006400"/>
                </a:solidFill>
                <a:latin typeface="Consolas"/>
              </a:rPr>
              <a:t>PSSession</a:t>
            </a:r>
            <a:endParaRPr lang="en-US" sz="2200">
              <a:solidFill>
                <a:prstClr val="black"/>
              </a:solidFill>
              <a:latin typeface="Consolas"/>
            </a:endParaRPr>
          </a:p>
          <a:p>
            <a:r>
              <a:rPr lang="en-US" sz="2200">
                <a:solidFill>
                  <a:srgbClr val="A82D00"/>
                </a:solidFill>
                <a:latin typeface="Consolas"/>
              </a:rPr>
              <a:t>$</a:t>
            </a:r>
            <a:r>
              <a:rPr lang="en-US" sz="2200" err="1">
                <a:solidFill>
                  <a:srgbClr val="A82D00"/>
                </a:solidFill>
                <a:latin typeface="Consolas"/>
              </a:rPr>
              <a:t>ErcsVmIP</a:t>
            </a:r>
            <a:r>
              <a:rPr lang="en-US" sz="2200">
                <a:solidFill>
                  <a:prstClr val="black"/>
                </a:solidFill>
                <a:latin typeface="Consolas"/>
              </a:rPr>
              <a:t> </a:t>
            </a:r>
            <a:r>
              <a:rPr lang="en-US" sz="2200">
                <a:solidFill>
                  <a:srgbClr val="696969"/>
                </a:solidFill>
                <a:latin typeface="Consolas"/>
              </a:rPr>
              <a:t>=</a:t>
            </a:r>
            <a:r>
              <a:rPr lang="en-US" sz="2200">
                <a:solidFill>
                  <a:prstClr val="black"/>
                </a:solidFill>
                <a:latin typeface="Consolas"/>
              </a:rPr>
              <a:t> </a:t>
            </a:r>
            <a:r>
              <a:rPr lang="en-US" sz="2200">
                <a:solidFill>
                  <a:srgbClr val="8B0000"/>
                </a:solidFill>
                <a:latin typeface="Consolas"/>
              </a:rPr>
              <a:t>"</a:t>
            </a:r>
            <a:r>
              <a:rPr lang="en-US" sz="2200" err="1">
                <a:solidFill>
                  <a:srgbClr val="8B0000"/>
                </a:solidFill>
                <a:latin typeface="Consolas"/>
              </a:rPr>
              <a:t>w.x.y.z</a:t>
            </a:r>
            <a:r>
              <a:rPr lang="en-US" sz="2200">
                <a:solidFill>
                  <a:srgbClr val="8B0000"/>
                </a:solidFill>
                <a:latin typeface="Consolas"/>
              </a:rPr>
              <a:t>, w.x.y.z+1, w.x.y.z+2"</a:t>
            </a:r>
            <a:endParaRPr lang="en-US" sz="2200">
              <a:solidFill>
                <a:prstClr val="black"/>
              </a:solidFill>
              <a:latin typeface="Consolas"/>
            </a:endParaRPr>
          </a:p>
          <a:p>
            <a:r>
              <a:rPr lang="en-US" sz="2200">
                <a:solidFill>
                  <a:srgbClr val="A82D00"/>
                </a:solidFill>
                <a:latin typeface="Consolas"/>
              </a:rPr>
              <a:t>$session</a:t>
            </a:r>
            <a:r>
              <a:rPr lang="en-US" sz="2200">
                <a:solidFill>
                  <a:prstClr val="black"/>
                </a:solidFill>
                <a:latin typeface="Consolas"/>
              </a:rPr>
              <a:t> </a:t>
            </a:r>
            <a:r>
              <a:rPr lang="en-US" sz="2200">
                <a:solidFill>
                  <a:srgbClr val="696969"/>
                </a:solidFill>
                <a:latin typeface="Consolas"/>
              </a:rPr>
              <a:t>=</a:t>
            </a:r>
            <a:r>
              <a:rPr lang="en-US" sz="2200">
                <a:solidFill>
                  <a:prstClr val="black"/>
                </a:solidFill>
                <a:latin typeface="Consolas"/>
              </a:rPr>
              <a:t> </a:t>
            </a:r>
            <a:r>
              <a:rPr lang="en-US" sz="2200">
                <a:solidFill>
                  <a:srgbClr val="0000FF"/>
                </a:solidFill>
                <a:latin typeface="Consolas"/>
              </a:rPr>
              <a:t>New-</a:t>
            </a:r>
            <a:r>
              <a:rPr lang="en-US" sz="2200" err="1">
                <a:solidFill>
                  <a:srgbClr val="0000FF"/>
                </a:solidFill>
                <a:latin typeface="Consolas"/>
              </a:rPr>
              <a:t>PSSession</a:t>
            </a:r>
            <a:r>
              <a:rPr lang="en-US" sz="2200">
                <a:solidFill>
                  <a:prstClr val="black"/>
                </a:solidFill>
                <a:latin typeface="Consolas"/>
              </a:rPr>
              <a:t> </a:t>
            </a:r>
            <a:r>
              <a:rPr lang="en-US" sz="2200">
                <a:solidFill>
                  <a:srgbClr val="000080"/>
                </a:solidFill>
                <a:latin typeface="Consolas"/>
              </a:rPr>
              <a:t>-</a:t>
            </a:r>
            <a:r>
              <a:rPr lang="en-US" sz="2200" err="1">
                <a:solidFill>
                  <a:srgbClr val="000080"/>
                </a:solidFill>
                <a:latin typeface="Consolas"/>
              </a:rPr>
              <a:t>ComputerName</a:t>
            </a:r>
            <a:r>
              <a:rPr lang="en-US" sz="2200">
                <a:solidFill>
                  <a:prstClr val="black"/>
                </a:solidFill>
                <a:latin typeface="Consolas"/>
              </a:rPr>
              <a:t> </a:t>
            </a:r>
            <a:r>
              <a:rPr lang="en-US" sz="2200">
                <a:solidFill>
                  <a:srgbClr val="A82D00"/>
                </a:solidFill>
                <a:latin typeface="Consolas"/>
              </a:rPr>
              <a:t>$</a:t>
            </a:r>
            <a:r>
              <a:rPr lang="en-US" sz="2200" err="1">
                <a:solidFill>
                  <a:srgbClr val="A82D00"/>
                </a:solidFill>
                <a:latin typeface="Consolas"/>
              </a:rPr>
              <a:t>ErcsVmIP</a:t>
            </a:r>
            <a:r>
              <a:rPr lang="en-US" sz="2200">
                <a:solidFill>
                  <a:prstClr val="black"/>
                </a:solidFill>
                <a:latin typeface="Consolas"/>
              </a:rPr>
              <a:t> </a:t>
            </a:r>
            <a:r>
              <a:rPr lang="en-US" sz="2200">
                <a:solidFill>
                  <a:srgbClr val="000080"/>
                </a:solidFill>
                <a:latin typeface="Consolas"/>
              </a:rPr>
              <a:t>-</a:t>
            </a:r>
            <a:r>
              <a:rPr lang="en-US" sz="2200" err="1">
                <a:solidFill>
                  <a:srgbClr val="000080"/>
                </a:solidFill>
                <a:latin typeface="Consolas"/>
              </a:rPr>
              <a:t>ConfigurationName</a:t>
            </a:r>
            <a:r>
              <a:rPr lang="en-US" sz="2200">
                <a:solidFill>
                  <a:prstClr val="black"/>
                </a:solidFill>
                <a:latin typeface="Consolas"/>
              </a:rPr>
              <a:t> </a:t>
            </a:r>
            <a:r>
              <a:rPr lang="en-US" sz="2200" err="1">
                <a:solidFill>
                  <a:srgbClr val="8A2BE2"/>
                </a:solidFill>
                <a:latin typeface="Consolas"/>
              </a:rPr>
              <a:t>PrivilegedEndpoint</a:t>
            </a:r>
            <a:r>
              <a:rPr lang="en-US" sz="2200">
                <a:solidFill>
                  <a:prstClr val="black"/>
                </a:solidFill>
                <a:latin typeface="Consolas"/>
              </a:rPr>
              <a:t> </a:t>
            </a:r>
            <a:r>
              <a:rPr lang="en-US" sz="2200">
                <a:solidFill>
                  <a:srgbClr val="000080"/>
                </a:solidFill>
                <a:latin typeface="Consolas"/>
              </a:rPr>
              <a:t>–Credential</a:t>
            </a:r>
            <a:r>
              <a:rPr lang="en-US" sz="2200">
                <a:solidFill>
                  <a:prstClr val="black"/>
                </a:solidFill>
                <a:latin typeface="Consolas"/>
              </a:rPr>
              <a:t> </a:t>
            </a:r>
            <a:r>
              <a:rPr lang="en-US" sz="2200">
                <a:solidFill>
                  <a:srgbClr val="A82D00"/>
                </a:solidFill>
                <a:latin typeface="Consolas"/>
              </a:rPr>
              <a:t>$</a:t>
            </a:r>
            <a:r>
              <a:rPr lang="en-US" sz="2200" err="1">
                <a:solidFill>
                  <a:srgbClr val="A82D00"/>
                </a:solidFill>
                <a:latin typeface="Consolas"/>
              </a:rPr>
              <a:t>cloudadmincred</a:t>
            </a:r>
            <a:endParaRPr lang="en-US" sz="2200" err="1">
              <a:solidFill>
                <a:prstClr val="black"/>
              </a:solidFill>
              <a:latin typeface="Consolas"/>
            </a:endParaRPr>
          </a:p>
          <a:p>
            <a:endParaRPr lang="en-US" sz="2200">
              <a:solidFill>
                <a:prstClr val="black"/>
              </a:solidFill>
              <a:latin typeface="Consolas"/>
            </a:endParaRPr>
          </a:p>
          <a:p>
            <a:r>
              <a:rPr lang="en-US" sz="2200">
                <a:solidFill>
                  <a:srgbClr val="006400"/>
                </a:solidFill>
                <a:latin typeface="Consolas"/>
              </a:rPr>
              <a:t># Enter PEP to run cmdlets</a:t>
            </a:r>
            <a:endParaRPr lang="en-US" sz="2200">
              <a:solidFill>
                <a:prstClr val="black"/>
              </a:solidFill>
              <a:latin typeface="Consolas"/>
            </a:endParaRPr>
          </a:p>
          <a:p>
            <a:r>
              <a:rPr lang="en-US" sz="2200">
                <a:solidFill>
                  <a:srgbClr val="0000FF"/>
                </a:solidFill>
                <a:latin typeface="Consolas"/>
              </a:rPr>
              <a:t>Enter-</a:t>
            </a:r>
            <a:r>
              <a:rPr lang="en-US" sz="2200" err="1">
                <a:solidFill>
                  <a:srgbClr val="0000FF"/>
                </a:solidFill>
                <a:latin typeface="Consolas"/>
              </a:rPr>
              <a:t>PSSession</a:t>
            </a:r>
            <a:r>
              <a:rPr lang="en-US" sz="2200">
                <a:solidFill>
                  <a:prstClr val="black"/>
                </a:solidFill>
                <a:latin typeface="Consolas"/>
              </a:rPr>
              <a:t> </a:t>
            </a:r>
            <a:r>
              <a:rPr lang="en-US" sz="2200">
                <a:solidFill>
                  <a:srgbClr val="A82D00"/>
                </a:solidFill>
                <a:latin typeface="Consolas"/>
              </a:rPr>
              <a:t>$session</a:t>
            </a:r>
            <a:r>
              <a:rPr lang="en-US" sz="2000">
                <a:solidFill>
                  <a:prstClr val="black"/>
                </a:solidFill>
                <a:latin typeface="Lucida Console" panose="020B0609040504020204" pitchFamily="49" charset="0"/>
              </a:rPr>
              <a:t>  </a:t>
            </a:r>
          </a:p>
          <a:p>
            <a:pPr lvl="0">
              <a:spcBef>
                <a:spcPts val="0"/>
              </a:spcBef>
              <a:spcAft>
                <a:spcPts val="600"/>
              </a:spcAft>
              <a:buSzTx/>
              <a:defRPr/>
            </a:pPr>
            <a:endParaRPr lang="en-US" sz="2000"/>
          </a:p>
        </p:txBody>
      </p:sp>
    </p:spTree>
    <p:extLst>
      <p:ext uri="{BB962C8B-B14F-4D97-AF65-F5344CB8AC3E}">
        <p14:creationId xmlns:p14="http://schemas.microsoft.com/office/powerpoint/2010/main" val="154613897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solidFill>
                  <a:srgbClr val="505050"/>
                </a:solidFill>
              </a:rPr>
              <a:t>Agenda</a:t>
            </a:r>
          </a:p>
        </p:txBody>
      </p:sp>
      <p:sp>
        <p:nvSpPr>
          <p:cNvPr id="6" name="Text Placeholder 5"/>
          <p:cNvSpPr>
            <a:spLocks noGrp="1"/>
          </p:cNvSpPr>
          <p:nvPr>
            <p:ph type="body" sz="quarter" idx="10"/>
          </p:nvPr>
        </p:nvSpPr>
        <p:spPr>
          <a:xfrm>
            <a:off x="274638" y="1212850"/>
            <a:ext cx="4419599" cy="4358116"/>
          </a:xfrm>
        </p:spPr>
        <p:txBody>
          <a:bodyPr vert="horz" wrap="square" lIns="146304" tIns="91440" rIns="146304" bIns="91440" rtlCol="0" anchor="t">
            <a:spAutoFit/>
          </a:bodyPr>
          <a:lstStyle/>
          <a:p>
            <a:r>
              <a:rPr lang="en-US" sz="2400" dirty="0"/>
              <a:t>Azure Stack Hub Support Model</a:t>
            </a:r>
          </a:p>
          <a:p>
            <a:r>
              <a:rPr lang="en-US" sz="2400" dirty="0"/>
              <a:t>Integrated support experience</a:t>
            </a:r>
            <a:endParaRPr lang="en-US" sz="2400" dirty="0">
              <a:cs typeface="Segoe UI Light"/>
            </a:endParaRPr>
          </a:p>
          <a:p>
            <a:r>
              <a:rPr lang="en-US" sz="2400" dirty="0">
                <a:cs typeface="Segoe UI Light"/>
              </a:rPr>
              <a:t>Lifecycle &amp; Support Policy</a:t>
            </a:r>
            <a:endParaRPr lang="en-US" sz="2400" dirty="0"/>
          </a:p>
          <a:p>
            <a:r>
              <a:rPr lang="en-US" sz="2400" dirty="0"/>
              <a:t>What might happen during a support case?</a:t>
            </a:r>
          </a:p>
          <a:p>
            <a:r>
              <a:rPr lang="en-US" sz="2400" dirty="0"/>
              <a:t>Diagnostics flow</a:t>
            </a:r>
          </a:p>
          <a:p>
            <a:r>
              <a:rPr lang="en-US" sz="2400" dirty="0"/>
              <a:t>Obtaining Azure Stack Hub Logs</a:t>
            </a:r>
          </a:p>
          <a:p>
            <a:r>
              <a:rPr lang="en-US" sz="2400" dirty="0"/>
              <a:t>Privileged Endpoint</a:t>
            </a:r>
          </a:p>
          <a:p>
            <a:r>
              <a:rPr lang="en-US" sz="2400" dirty="0"/>
              <a:t>Troubleshooting common issues</a:t>
            </a:r>
            <a:endParaRPr lang="en-US" dirty="0"/>
          </a:p>
        </p:txBody>
      </p:sp>
      <p:grpSp>
        <p:nvGrpSpPr>
          <p:cNvPr id="2" name="Group 1"/>
          <p:cNvGrpSpPr>
            <a:grpSpLocks noChangeAspect="1"/>
          </p:cNvGrpSpPr>
          <p:nvPr/>
        </p:nvGrpSpPr>
        <p:grpSpPr>
          <a:xfrm>
            <a:off x="6599237" y="-1"/>
            <a:ext cx="5837238" cy="6994527"/>
            <a:chOff x="10600283" y="0"/>
            <a:chExt cx="1836192" cy="2200235"/>
          </a:xfrm>
        </p:grpSpPr>
        <p:sp>
          <p:nvSpPr>
            <p:cNvPr id="115" name="Rectangle 114"/>
            <p:cNvSpPr>
              <a:spLocks noChangeArrowheads="1"/>
            </p:cNvSpPr>
            <p:nvPr/>
          </p:nvSpPr>
          <p:spPr bwMode="auto">
            <a:xfrm>
              <a:off x="10600283" y="0"/>
              <a:ext cx="1836192" cy="220023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nvGrpSpPr>
            <p:cNvPr id="116" name="Group 115"/>
            <p:cNvGrpSpPr/>
            <p:nvPr/>
          </p:nvGrpSpPr>
          <p:grpSpPr>
            <a:xfrm>
              <a:off x="10807460" y="256989"/>
              <a:ext cx="1466948" cy="1848765"/>
              <a:chOff x="4140201" y="4521200"/>
              <a:chExt cx="1393825" cy="1884363"/>
            </a:xfrm>
          </p:grpSpPr>
          <p:sp>
            <p:nvSpPr>
              <p:cNvPr id="117" name="Freeform 116"/>
              <p:cNvSpPr>
                <a:spLocks/>
              </p:cNvSpPr>
              <p:nvPr/>
            </p:nvSpPr>
            <p:spPr bwMode="auto">
              <a:xfrm>
                <a:off x="4397376" y="4587875"/>
                <a:ext cx="790575" cy="1206500"/>
              </a:xfrm>
              <a:custGeom>
                <a:avLst/>
                <a:gdLst>
                  <a:gd name="T0" fmla="*/ 261 w 261"/>
                  <a:gd name="T1" fmla="*/ 73 h 400"/>
                  <a:gd name="T2" fmla="*/ 242 w 261"/>
                  <a:gd name="T3" fmla="*/ 53 h 400"/>
                  <a:gd name="T4" fmla="*/ 223 w 261"/>
                  <a:gd name="T5" fmla="*/ 73 h 400"/>
                  <a:gd name="T6" fmla="*/ 223 w 261"/>
                  <a:gd name="T7" fmla="*/ 175 h 400"/>
                  <a:gd name="T8" fmla="*/ 218 w 261"/>
                  <a:gd name="T9" fmla="*/ 179 h 400"/>
                  <a:gd name="T10" fmla="*/ 218 w 261"/>
                  <a:gd name="T11" fmla="*/ 179 h 400"/>
                  <a:gd name="T12" fmla="*/ 214 w 261"/>
                  <a:gd name="T13" fmla="*/ 175 h 400"/>
                  <a:gd name="T14" fmla="*/ 214 w 261"/>
                  <a:gd name="T15" fmla="*/ 53 h 400"/>
                  <a:gd name="T16" fmla="*/ 196 w 261"/>
                  <a:gd name="T17" fmla="*/ 33 h 400"/>
                  <a:gd name="T18" fmla="*/ 175 w 261"/>
                  <a:gd name="T19" fmla="*/ 52 h 400"/>
                  <a:gd name="T20" fmla="*/ 175 w 261"/>
                  <a:gd name="T21" fmla="*/ 163 h 400"/>
                  <a:gd name="T22" fmla="*/ 171 w 261"/>
                  <a:gd name="T23" fmla="*/ 168 h 400"/>
                  <a:gd name="T24" fmla="*/ 171 w 261"/>
                  <a:gd name="T25" fmla="*/ 168 h 400"/>
                  <a:gd name="T26" fmla="*/ 166 w 261"/>
                  <a:gd name="T27" fmla="*/ 163 h 400"/>
                  <a:gd name="T28" fmla="*/ 166 w 261"/>
                  <a:gd name="T29" fmla="*/ 20 h 400"/>
                  <a:gd name="T30" fmla="*/ 146 w 261"/>
                  <a:gd name="T31" fmla="*/ 1 h 400"/>
                  <a:gd name="T32" fmla="*/ 128 w 261"/>
                  <a:gd name="T33" fmla="*/ 20 h 400"/>
                  <a:gd name="T34" fmla="*/ 128 w 261"/>
                  <a:gd name="T35" fmla="*/ 152 h 400"/>
                  <a:gd name="T36" fmla="*/ 123 w 261"/>
                  <a:gd name="T37" fmla="*/ 157 h 400"/>
                  <a:gd name="T38" fmla="*/ 123 w 261"/>
                  <a:gd name="T39" fmla="*/ 157 h 400"/>
                  <a:gd name="T40" fmla="*/ 118 w 261"/>
                  <a:gd name="T41" fmla="*/ 152 h 400"/>
                  <a:gd name="T42" fmla="*/ 118 w 261"/>
                  <a:gd name="T43" fmla="*/ 102 h 400"/>
                  <a:gd name="T44" fmla="*/ 118 w 261"/>
                  <a:gd name="T45" fmla="*/ 42 h 400"/>
                  <a:gd name="T46" fmla="*/ 96 w 261"/>
                  <a:gd name="T47" fmla="*/ 23 h 400"/>
                  <a:gd name="T48" fmla="*/ 80 w 261"/>
                  <a:gd name="T49" fmla="*/ 43 h 400"/>
                  <a:gd name="T50" fmla="*/ 80 w 261"/>
                  <a:gd name="T51" fmla="*/ 179 h 400"/>
                  <a:gd name="T52" fmla="*/ 80 w 261"/>
                  <a:gd name="T53" fmla="*/ 180 h 400"/>
                  <a:gd name="T54" fmla="*/ 80 w 261"/>
                  <a:gd name="T55" fmla="*/ 226 h 400"/>
                  <a:gd name="T56" fmla="*/ 38 w 261"/>
                  <a:gd name="T57" fmla="*/ 144 h 400"/>
                  <a:gd name="T58" fmla="*/ 12 w 261"/>
                  <a:gd name="T59" fmla="*/ 138 h 400"/>
                  <a:gd name="T60" fmla="*/ 6 w 261"/>
                  <a:gd name="T61" fmla="*/ 164 h 400"/>
                  <a:gd name="T62" fmla="*/ 55 w 261"/>
                  <a:gd name="T63" fmla="*/ 267 h 400"/>
                  <a:gd name="T64" fmla="*/ 105 w 261"/>
                  <a:gd name="T65" fmla="*/ 337 h 400"/>
                  <a:gd name="T66" fmla="*/ 105 w 261"/>
                  <a:gd name="T67" fmla="*/ 400 h 400"/>
                  <a:gd name="T68" fmla="*/ 245 w 261"/>
                  <a:gd name="T69" fmla="*/ 400 h 400"/>
                  <a:gd name="T70" fmla="*/ 245 w 261"/>
                  <a:gd name="T71" fmla="*/ 339 h 400"/>
                  <a:gd name="T72" fmla="*/ 261 w 261"/>
                  <a:gd name="T73" fmla="*/ 268 h 400"/>
                  <a:gd name="T74" fmla="*/ 261 w 261"/>
                  <a:gd name="T75" fmla="*/ 7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1" h="400">
                    <a:moveTo>
                      <a:pt x="261" y="73"/>
                    </a:moveTo>
                    <a:cubicBezTo>
                      <a:pt x="261" y="62"/>
                      <a:pt x="252" y="53"/>
                      <a:pt x="242" y="53"/>
                    </a:cubicBezTo>
                    <a:cubicBezTo>
                      <a:pt x="231" y="54"/>
                      <a:pt x="223" y="62"/>
                      <a:pt x="223" y="73"/>
                    </a:cubicBezTo>
                    <a:cubicBezTo>
                      <a:pt x="223" y="175"/>
                      <a:pt x="223" y="175"/>
                      <a:pt x="223" y="175"/>
                    </a:cubicBezTo>
                    <a:cubicBezTo>
                      <a:pt x="223" y="177"/>
                      <a:pt x="221" y="179"/>
                      <a:pt x="218" y="179"/>
                    </a:cubicBezTo>
                    <a:cubicBezTo>
                      <a:pt x="218" y="179"/>
                      <a:pt x="218" y="179"/>
                      <a:pt x="218" y="179"/>
                    </a:cubicBezTo>
                    <a:cubicBezTo>
                      <a:pt x="216" y="179"/>
                      <a:pt x="214" y="177"/>
                      <a:pt x="214" y="175"/>
                    </a:cubicBezTo>
                    <a:cubicBezTo>
                      <a:pt x="214" y="53"/>
                      <a:pt x="214" y="53"/>
                      <a:pt x="214" y="53"/>
                    </a:cubicBezTo>
                    <a:cubicBezTo>
                      <a:pt x="214" y="43"/>
                      <a:pt x="206" y="34"/>
                      <a:pt x="196" y="33"/>
                    </a:cubicBezTo>
                    <a:cubicBezTo>
                      <a:pt x="185" y="32"/>
                      <a:pt x="175" y="41"/>
                      <a:pt x="175" y="52"/>
                    </a:cubicBezTo>
                    <a:cubicBezTo>
                      <a:pt x="175" y="163"/>
                      <a:pt x="175" y="163"/>
                      <a:pt x="175" y="163"/>
                    </a:cubicBezTo>
                    <a:cubicBezTo>
                      <a:pt x="175" y="166"/>
                      <a:pt x="173" y="168"/>
                      <a:pt x="171" y="168"/>
                    </a:cubicBezTo>
                    <a:cubicBezTo>
                      <a:pt x="171" y="168"/>
                      <a:pt x="171" y="168"/>
                      <a:pt x="171" y="168"/>
                    </a:cubicBezTo>
                    <a:cubicBezTo>
                      <a:pt x="168" y="168"/>
                      <a:pt x="166" y="166"/>
                      <a:pt x="166" y="163"/>
                    </a:cubicBezTo>
                    <a:cubicBezTo>
                      <a:pt x="166" y="20"/>
                      <a:pt x="166" y="20"/>
                      <a:pt x="166" y="20"/>
                    </a:cubicBezTo>
                    <a:cubicBezTo>
                      <a:pt x="166" y="10"/>
                      <a:pt x="157" y="0"/>
                      <a:pt x="146" y="1"/>
                    </a:cubicBezTo>
                    <a:cubicBezTo>
                      <a:pt x="136" y="1"/>
                      <a:pt x="128" y="9"/>
                      <a:pt x="128" y="20"/>
                    </a:cubicBezTo>
                    <a:cubicBezTo>
                      <a:pt x="128" y="152"/>
                      <a:pt x="128" y="152"/>
                      <a:pt x="128" y="152"/>
                    </a:cubicBezTo>
                    <a:cubicBezTo>
                      <a:pt x="128" y="155"/>
                      <a:pt x="126" y="157"/>
                      <a:pt x="123" y="157"/>
                    </a:cubicBezTo>
                    <a:cubicBezTo>
                      <a:pt x="123" y="157"/>
                      <a:pt x="123" y="157"/>
                      <a:pt x="123" y="157"/>
                    </a:cubicBezTo>
                    <a:cubicBezTo>
                      <a:pt x="120" y="157"/>
                      <a:pt x="118" y="155"/>
                      <a:pt x="118" y="152"/>
                    </a:cubicBezTo>
                    <a:cubicBezTo>
                      <a:pt x="118" y="102"/>
                      <a:pt x="118" y="102"/>
                      <a:pt x="118" y="102"/>
                    </a:cubicBezTo>
                    <a:cubicBezTo>
                      <a:pt x="118" y="42"/>
                      <a:pt x="118" y="42"/>
                      <a:pt x="118" y="42"/>
                    </a:cubicBezTo>
                    <a:cubicBezTo>
                      <a:pt x="118" y="30"/>
                      <a:pt x="108" y="21"/>
                      <a:pt x="96" y="23"/>
                    </a:cubicBezTo>
                    <a:cubicBezTo>
                      <a:pt x="87" y="25"/>
                      <a:pt x="80" y="33"/>
                      <a:pt x="80" y="43"/>
                    </a:cubicBezTo>
                    <a:cubicBezTo>
                      <a:pt x="80" y="179"/>
                      <a:pt x="80" y="179"/>
                      <a:pt x="80" y="179"/>
                    </a:cubicBezTo>
                    <a:cubicBezTo>
                      <a:pt x="80" y="180"/>
                      <a:pt x="80" y="180"/>
                      <a:pt x="80" y="180"/>
                    </a:cubicBezTo>
                    <a:cubicBezTo>
                      <a:pt x="80" y="226"/>
                      <a:pt x="80" y="226"/>
                      <a:pt x="80" y="226"/>
                    </a:cubicBezTo>
                    <a:cubicBezTo>
                      <a:pt x="38" y="144"/>
                      <a:pt x="38" y="144"/>
                      <a:pt x="38" y="144"/>
                    </a:cubicBezTo>
                    <a:cubicBezTo>
                      <a:pt x="32" y="135"/>
                      <a:pt x="21" y="132"/>
                      <a:pt x="12" y="138"/>
                    </a:cubicBezTo>
                    <a:cubicBezTo>
                      <a:pt x="3" y="144"/>
                      <a:pt x="0" y="156"/>
                      <a:pt x="6" y="164"/>
                    </a:cubicBezTo>
                    <a:cubicBezTo>
                      <a:pt x="55" y="267"/>
                      <a:pt x="55" y="267"/>
                      <a:pt x="55" y="267"/>
                    </a:cubicBezTo>
                    <a:cubicBezTo>
                      <a:pt x="105" y="337"/>
                      <a:pt x="105" y="337"/>
                      <a:pt x="105" y="337"/>
                    </a:cubicBezTo>
                    <a:cubicBezTo>
                      <a:pt x="105" y="400"/>
                      <a:pt x="105" y="400"/>
                      <a:pt x="105" y="400"/>
                    </a:cubicBezTo>
                    <a:cubicBezTo>
                      <a:pt x="245" y="400"/>
                      <a:pt x="245" y="400"/>
                      <a:pt x="245" y="400"/>
                    </a:cubicBezTo>
                    <a:cubicBezTo>
                      <a:pt x="245" y="339"/>
                      <a:pt x="245" y="339"/>
                      <a:pt x="245" y="339"/>
                    </a:cubicBezTo>
                    <a:cubicBezTo>
                      <a:pt x="261" y="268"/>
                      <a:pt x="261" y="268"/>
                      <a:pt x="261" y="268"/>
                    </a:cubicBezTo>
                    <a:lnTo>
                      <a:pt x="261" y="73"/>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8" name="Freeform 117"/>
              <p:cNvSpPr>
                <a:spLocks noEditPoints="1"/>
              </p:cNvSpPr>
              <p:nvPr/>
            </p:nvSpPr>
            <p:spPr bwMode="auto">
              <a:xfrm>
                <a:off x="4437063" y="5532438"/>
                <a:ext cx="363538" cy="161925"/>
              </a:xfrm>
              <a:custGeom>
                <a:avLst/>
                <a:gdLst>
                  <a:gd name="T0" fmla="*/ 23 w 120"/>
                  <a:gd name="T1" fmla="*/ 27 h 54"/>
                  <a:gd name="T2" fmla="*/ 16 w 120"/>
                  <a:gd name="T3" fmla="*/ 35 h 54"/>
                  <a:gd name="T4" fmla="*/ 9 w 120"/>
                  <a:gd name="T5" fmla="*/ 27 h 54"/>
                  <a:gd name="T6" fmla="*/ 16 w 120"/>
                  <a:gd name="T7" fmla="*/ 19 h 54"/>
                  <a:gd name="T8" fmla="*/ 23 w 120"/>
                  <a:gd name="T9" fmla="*/ 27 h 54"/>
                  <a:gd name="T10" fmla="*/ 0 w 120"/>
                  <a:gd name="T11" fmla="*/ 27 h 54"/>
                  <a:gd name="T12" fmla="*/ 11 w 120"/>
                  <a:gd name="T13" fmla="*/ 49 h 54"/>
                  <a:gd name="T14" fmla="*/ 27 w 120"/>
                  <a:gd name="T15" fmla="*/ 54 h 54"/>
                  <a:gd name="T16" fmla="*/ 52 w 120"/>
                  <a:gd name="T17" fmla="*/ 37 h 54"/>
                  <a:gd name="T18" fmla="*/ 61 w 120"/>
                  <a:gd name="T19" fmla="*/ 37 h 54"/>
                  <a:gd name="T20" fmla="*/ 61 w 120"/>
                  <a:gd name="T21" fmla="*/ 32 h 54"/>
                  <a:gd name="T22" fmla="*/ 67 w 120"/>
                  <a:gd name="T23" fmla="*/ 36 h 54"/>
                  <a:gd name="T24" fmla="*/ 73 w 120"/>
                  <a:gd name="T25" fmla="*/ 31 h 54"/>
                  <a:gd name="T26" fmla="*/ 79 w 120"/>
                  <a:gd name="T27" fmla="*/ 36 h 54"/>
                  <a:gd name="T28" fmla="*/ 85 w 120"/>
                  <a:gd name="T29" fmla="*/ 31 h 54"/>
                  <a:gd name="T30" fmla="*/ 90 w 120"/>
                  <a:gd name="T31" fmla="*/ 36 h 54"/>
                  <a:gd name="T32" fmla="*/ 101 w 120"/>
                  <a:gd name="T33" fmla="*/ 30 h 54"/>
                  <a:gd name="T34" fmla="*/ 105 w 120"/>
                  <a:gd name="T35" fmla="*/ 35 h 54"/>
                  <a:gd name="T36" fmla="*/ 110 w 120"/>
                  <a:gd name="T37" fmla="*/ 35 h 54"/>
                  <a:gd name="T38" fmla="*/ 120 w 120"/>
                  <a:gd name="T39" fmla="*/ 20 h 54"/>
                  <a:gd name="T40" fmla="*/ 120 w 120"/>
                  <a:gd name="T41" fmla="*/ 16 h 54"/>
                  <a:gd name="T42" fmla="*/ 52 w 120"/>
                  <a:gd name="T43" fmla="*/ 16 h 54"/>
                  <a:gd name="T44" fmla="*/ 50 w 120"/>
                  <a:gd name="T45" fmla="*/ 13 h 54"/>
                  <a:gd name="T46" fmla="*/ 27 w 120"/>
                  <a:gd name="T47" fmla="*/ 0 h 54"/>
                  <a:gd name="T48" fmla="*/ 0 w 120"/>
                  <a:gd name="T49"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54">
                    <a:moveTo>
                      <a:pt x="23" y="27"/>
                    </a:moveTo>
                    <a:cubicBezTo>
                      <a:pt x="23" y="31"/>
                      <a:pt x="20" y="35"/>
                      <a:pt x="16" y="35"/>
                    </a:cubicBezTo>
                    <a:cubicBezTo>
                      <a:pt x="12" y="35"/>
                      <a:pt x="9" y="31"/>
                      <a:pt x="9" y="27"/>
                    </a:cubicBezTo>
                    <a:cubicBezTo>
                      <a:pt x="9" y="23"/>
                      <a:pt x="12" y="19"/>
                      <a:pt x="16" y="19"/>
                    </a:cubicBezTo>
                    <a:cubicBezTo>
                      <a:pt x="20" y="19"/>
                      <a:pt x="23" y="23"/>
                      <a:pt x="23" y="27"/>
                    </a:cubicBezTo>
                    <a:moveTo>
                      <a:pt x="0" y="27"/>
                    </a:moveTo>
                    <a:cubicBezTo>
                      <a:pt x="0" y="36"/>
                      <a:pt x="5" y="44"/>
                      <a:pt x="11" y="49"/>
                    </a:cubicBezTo>
                    <a:cubicBezTo>
                      <a:pt x="16" y="52"/>
                      <a:pt x="21" y="54"/>
                      <a:pt x="27" y="54"/>
                    </a:cubicBezTo>
                    <a:cubicBezTo>
                      <a:pt x="38" y="54"/>
                      <a:pt x="48" y="47"/>
                      <a:pt x="52" y="37"/>
                    </a:cubicBezTo>
                    <a:cubicBezTo>
                      <a:pt x="61" y="37"/>
                      <a:pt x="61" y="37"/>
                      <a:pt x="61" y="37"/>
                    </a:cubicBezTo>
                    <a:cubicBezTo>
                      <a:pt x="61" y="32"/>
                      <a:pt x="61" y="32"/>
                      <a:pt x="61" y="32"/>
                    </a:cubicBezTo>
                    <a:cubicBezTo>
                      <a:pt x="67" y="36"/>
                      <a:pt x="67" y="36"/>
                      <a:pt x="67" y="36"/>
                    </a:cubicBezTo>
                    <a:cubicBezTo>
                      <a:pt x="73" y="31"/>
                      <a:pt x="73" y="31"/>
                      <a:pt x="73" y="31"/>
                    </a:cubicBezTo>
                    <a:cubicBezTo>
                      <a:pt x="79" y="36"/>
                      <a:pt x="79" y="36"/>
                      <a:pt x="79" y="36"/>
                    </a:cubicBezTo>
                    <a:cubicBezTo>
                      <a:pt x="85" y="31"/>
                      <a:pt x="85" y="31"/>
                      <a:pt x="85" y="31"/>
                    </a:cubicBezTo>
                    <a:cubicBezTo>
                      <a:pt x="90" y="36"/>
                      <a:pt x="90" y="36"/>
                      <a:pt x="90" y="36"/>
                    </a:cubicBezTo>
                    <a:cubicBezTo>
                      <a:pt x="101" y="30"/>
                      <a:pt x="101" y="30"/>
                      <a:pt x="101" y="30"/>
                    </a:cubicBezTo>
                    <a:cubicBezTo>
                      <a:pt x="105" y="35"/>
                      <a:pt x="105" y="35"/>
                      <a:pt x="105" y="35"/>
                    </a:cubicBezTo>
                    <a:cubicBezTo>
                      <a:pt x="110" y="35"/>
                      <a:pt x="110" y="35"/>
                      <a:pt x="110" y="35"/>
                    </a:cubicBezTo>
                    <a:cubicBezTo>
                      <a:pt x="120" y="20"/>
                      <a:pt x="120" y="20"/>
                      <a:pt x="120" y="20"/>
                    </a:cubicBezTo>
                    <a:cubicBezTo>
                      <a:pt x="120" y="16"/>
                      <a:pt x="120" y="16"/>
                      <a:pt x="120" y="16"/>
                    </a:cubicBezTo>
                    <a:cubicBezTo>
                      <a:pt x="52" y="16"/>
                      <a:pt x="52" y="16"/>
                      <a:pt x="52" y="16"/>
                    </a:cubicBezTo>
                    <a:cubicBezTo>
                      <a:pt x="51" y="15"/>
                      <a:pt x="51" y="14"/>
                      <a:pt x="50" y="13"/>
                    </a:cubicBezTo>
                    <a:cubicBezTo>
                      <a:pt x="45" y="5"/>
                      <a:pt x="37" y="0"/>
                      <a:pt x="27" y="0"/>
                    </a:cubicBezTo>
                    <a:cubicBezTo>
                      <a:pt x="12" y="0"/>
                      <a:pt x="0" y="12"/>
                      <a:pt x="0" y="27"/>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9" name="Rectangle 118"/>
              <p:cNvSpPr>
                <a:spLocks noChangeArrowheads="1"/>
              </p:cNvSpPr>
              <p:nvPr/>
            </p:nvSpPr>
            <p:spPr bwMode="auto">
              <a:xfrm>
                <a:off x="5237163" y="4967288"/>
                <a:ext cx="254000" cy="25400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0" name="Freeform 119"/>
              <p:cNvSpPr>
                <a:spLocks noEditPoints="1"/>
              </p:cNvSpPr>
              <p:nvPr/>
            </p:nvSpPr>
            <p:spPr bwMode="auto">
              <a:xfrm>
                <a:off x="5330826" y="5013325"/>
                <a:ext cx="66675" cy="66675"/>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4 h 22"/>
                  <a:gd name="T12" fmla="*/ 4 w 22"/>
                  <a:gd name="T13" fmla="*/ 11 h 22"/>
                  <a:gd name="T14" fmla="*/ 11 w 22"/>
                  <a:gd name="T15" fmla="*/ 18 h 22"/>
                  <a:gd name="T16" fmla="*/ 18 w 22"/>
                  <a:gd name="T17" fmla="*/ 11 h 22"/>
                  <a:gd name="T18" fmla="*/ 11 w 22"/>
                  <a:gd name="T19"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moveTo>
                      <a:pt x="11" y="4"/>
                    </a:moveTo>
                    <a:cubicBezTo>
                      <a:pt x="7" y="4"/>
                      <a:pt x="4" y="7"/>
                      <a:pt x="4" y="11"/>
                    </a:cubicBezTo>
                    <a:cubicBezTo>
                      <a:pt x="4" y="15"/>
                      <a:pt x="7" y="18"/>
                      <a:pt x="11" y="18"/>
                    </a:cubicBezTo>
                    <a:cubicBezTo>
                      <a:pt x="15" y="18"/>
                      <a:pt x="18" y="15"/>
                      <a:pt x="18" y="11"/>
                    </a:cubicBezTo>
                    <a:cubicBezTo>
                      <a:pt x="18" y="7"/>
                      <a:pt x="15" y="4"/>
                      <a:pt x="11"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1" name="Freeform 120"/>
              <p:cNvSpPr>
                <a:spLocks/>
              </p:cNvSpPr>
              <p:nvPr/>
            </p:nvSpPr>
            <p:spPr bwMode="auto">
              <a:xfrm>
                <a:off x="5318126" y="5067300"/>
                <a:ext cx="88900" cy="42863"/>
              </a:xfrm>
              <a:custGeom>
                <a:avLst/>
                <a:gdLst>
                  <a:gd name="T0" fmla="*/ 29 w 29"/>
                  <a:gd name="T1" fmla="*/ 14 h 14"/>
                  <a:gd name="T2" fmla="*/ 25 w 29"/>
                  <a:gd name="T3" fmla="*/ 14 h 14"/>
                  <a:gd name="T4" fmla="*/ 15 w 29"/>
                  <a:gd name="T5" fmla="*/ 4 h 14"/>
                  <a:gd name="T6" fmla="*/ 4 w 29"/>
                  <a:gd name="T7" fmla="*/ 14 h 14"/>
                  <a:gd name="T8" fmla="*/ 0 w 29"/>
                  <a:gd name="T9" fmla="*/ 14 h 14"/>
                  <a:gd name="T10" fmla="*/ 15 w 29"/>
                  <a:gd name="T11" fmla="*/ 0 h 14"/>
                  <a:gd name="T12" fmla="*/ 29 w 29"/>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9" h="14">
                    <a:moveTo>
                      <a:pt x="29" y="14"/>
                    </a:moveTo>
                    <a:cubicBezTo>
                      <a:pt x="25" y="14"/>
                      <a:pt x="25" y="14"/>
                      <a:pt x="25" y="14"/>
                    </a:cubicBezTo>
                    <a:cubicBezTo>
                      <a:pt x="25" y="8"/>
                      <a:pt x="21" y="4"/>
                      <a:pt x="15" y="4"/>
                    </a:cubicBezTo>
                    <a:cubicBezTo>
                      <a:pt x="9" y="4"/>
                      <a:pt x="4" y="8"/>
                      <a:pt x="4" y="14"/>
                    </a:cubicBezTo>
                    <a:cubicBezTo>
                      <a:pt x="0" y="14"/>
                      <a:pt x="0" y="14"/>
                      <a:pt x="0" y="14"/>
                    </a:cubicBezTo>
                    <a:cubicBezTo>
                      <a:pt x="0" y="6"/>
                      <a:pt x="7" y="0"/>
                      <a:pt x="15" y="0"/>
                    </a:cubicBezTo>
                    <a:cubicBezTo>
                      <a:pt x="23" y="0"/>
                      <a:pt x="29" y="6"/>
                      <a:pt x="29"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2" name="Freeform 121"/>
              <p:cNvSpPr>
                <a:spLocks noEditPoints="1"/>
              </p:cNvSpPr>
              <p:nvPr/>
            </p:nvSpPr>
            <p:spPr bwMode="auto">
              <a:xfrm>
                <a:off x="5267326" y="5080000"/>
                <a:ext cx="63500" cy="61913"/>
              </a:xfrm>
              <a:custGeom>
                <a:avLst/>
                <a:gdLst>
                  <a:gd name="T0" fmla="*/ 11 w 21"/>
                  <a:gd name="T1" fmla="*/ 21 h 21"/>
                  <a:gd name="T2" fmla="*/ 0 w 21"/>
                  <a:gd name="T3" fmla="*/ 10 h 21"/>
                  <a:gd name="T4" fmla="*/ 11 w 21"/>
                  <a:gd name="T5" fmla="*/ 0 h 21"/>
                  <a:gd name="T6" fmla="*/ 21 w 21"/>
                  <a:gd name="T7" fmla="*/ 10 h 21"/>
                  <a:gd name="T8" fmla="*/ 11 w 21"/>
                  <a:gd name="T9" fmla="*/ 21 h 21"/>
                  <a:gd name="T10" fmla="*/ 11 w 21"/>
                  <a:gd name="T11" fmla="*/ 3 h 21"/>
                  <a:gd name="T12" fmla="*/ 4 w 21"/>
                  <a:gd name="T13" fmla="*/ 10 h 21"/>
                  <a:gd name="T14" fmla="*/ 11 w 21"/>
                  <a:gd name="T15" fmla="*/ 17 h 21"/>
                  <a:gd name="T16" fmla="*/ 17 w 21"/>
                  <a:gd name="T17" fmla="*/ 10 h 21"/>
                  <a:gd name="T18" fmla="*/ 11 w 21"/>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0"/>
                    </a:cubicBezTo>
                    <a:cubicBezTo>
                      <a:pt x="0" y="4"/>
                      <a:pt x="5" y="0"/>
                      <a:pt x="11" y="0"/>
                    </a:cubicBezTo>
                    <a:cubicBezTo>
                      <a:pt x="16" y="0"/>
                      <a:pt x="21" y="4"/>
                      <a:pt x="21" y="10"/>
                    </a:cubicBezTo>
                    <a:cubicBezTo>
                      <a:pt x="21" y="16"/>
                      <a:pt x="16" y="21"/>
                      <a:pt x="11" y="21"/>
                    </a:cubicBezTo>
                    <a:moveTo>
                      <a:pt x="11" y="3"/>
                    </a:moveTo>
                    <a:cubicBezTo>
                      <a:pt x="7" y="3"/>
                      <a:pt x="4" y="6"/>
                      <a:pt x="4" y="10"/>
                    </a:cubicBezTo>
                    <a:cubicBezTo>
                      <a:pt x="4" y="14"/>
                      <a:pt x="7" y="17"/>
                      <a:pt x="11" y="17"/>
                    </a:cubicBezTo>
                    <a:cubicBezTo>
                      <a:pt x="14" y="17"/>
                      <a:pt x="17" y="14"/>
                      <a:pt x="17" y="10"/>
                    </a:cubicBezTo>
                    <a:cubicBezTo>
                      <a:pt x="17" y="6"/>
                      <a:pt x="14"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3" name="Freeform 122"/>
              <p:cNvSpPr>
                <a:spLocks/>
              </p:cNvSpPr>
              <p:nvPr/>
            </p:nvSpPr>
            <p:spPr bwMode="auto">
              <a:xfrm>
                <a:off x="5254626" y="5130800"/>
                <a:ext cx="88900" cy="44450"/>
              </a:xfrm>
              <a:custGeom>
                <a:avLst/>
                <a:gdLst>
                  <a:gd name="T0" fmla="*/ 29 w 29"/>
                  <a:gd name="T1" fmla="*/ 15 h 15"/>
                  <a:gd name="T2" fmla="*/ 25 w 29"/>
                  <a:gd name="T3" fmla="*/ 15 h 15"/>
                  <a:gd name="T4" fmla="*/ 15 w 29"/>
                  <a:gd name="T5" fmla="*/ 4 h 15"/>
                  <a:gd name="T6" fmla="*/ 4 w 29"/>
                  <a:gd name="T7" fmla="*/ 15 h 15"/>
                  <a:gd name="T8" fmla="*/ 0 w 29"/>
                  <a:gd name="T9" fmla="*/ 15 h 15"/>
                  <a:gd name="T10" fmla="*/ 15 w 29"/>
                  <a:gd name="T11" fmla="*/ 0 h 15"/>
                  <a:gd name="T12" fmla="*/ 29 w 29"/>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9" h="15">
                    <a:moveTo>
                      <a:pt x="29" y="15"/>
                    </a:moveTo>
                    <a:cubicBezTo>
                      <a:pt x="25" y="15"/>
                      <a:pt x="25" y="15"/>
                      <a:pt x="25" y="15"/>
                    </a:cubicBezTo>
                    <a:cubicBezTo>
                      <a:pt x="25" y="9"/>
                      <a:pt x="20" y="4"/>
                      <a:pt x="15" y="4"/>
                    </a:cubicBezTo>
                    <a:cubicBezTo>
                      <a:pt x="9" y="4"/>
                      <a:pt x="4" y="9"/>
                      <a:pt x="4" y="15"/>
                    </a:cubicBezTo>
                    <a:cubicBezTo>
                      <a:pt x="0" y="15"/>
                      <a:pt x="0" y="15"/>
                      <a:pt x="0" y="15"/>
                    </a:cubicBezTo>
                    <a:cubicBezTo>
                      <a:pt x="0" y="7"/>
                      <a:pt x="7" y="0"/>
                      <a:pt x="15" y="0"/>
                    </a:cubicBezTo>
                    <a:cubicBezTo>
                      <a:pt x="22" y="0"/>
                      <a:pt x="29" y="7"/>
                      <a:pt x="29"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4" name="Freeform 123"/>
              <p:cNvSpPr>
                <a:spLocks noEditPoints="1"/>
              </p:cNvSpPr>
              <p:nvPr/>
            </p:nvSpPr>
            <p:spPr bwMode="auto">
              <a:xfrm>
                <a:off x="5394326" y="5080000"/>
                <a:ext cx="66675" cy="61913"/>
              </a:xfrm>
              <a:custGeom>
                <a:avLst/>
                <a:gdLst>
                  <a:gd name="T0" fmla="*/ 11 w 22"/>
                  <a:gd name="T1" fmla="*/ 21 h 21"/>
                  <a:gd name="T2" fmla="*/ 0 w 22"/>
                  <a:gd name="T3" fmla="*/ 10 h 21"/>
                  <a:gd name="T4" fmla="*/ 11 w 22"/>
                  <a:gd name="T5" fmla="*/ 0 h 21"/>
                  <a:gd name="T6" fmla="*/ 22 w 22"/>
                  <a:gd name="T7" fmla="*/ 10 h 21"/>
                  <a:gd name="T8" fmla="*/ 11 w 22"/>
                  <a:gd name="T9" fmla="*/ 21 h 21"/>
                  <a:gd name="T10" fmla="*/ 11 w 22"/>
                  <a:gd name="T11" fmla="*/ 3 h 21"/>
                  <a:gd name="T12" fmla="*/ 4 w 22"/>
                  <a:gd name="T13" fmla="*/ 10 h 21"/>
                  <a:gd name="T14" fmla="*/ 11 w 22"/>
                  <a:gd name="T15" fmla="*/ 17 h 21"/>
                  <a:gd name="T16" fmla="*/ 18 w 22"/>
                  <a:gd name="T17" fmla="*/ 10 h 21"/>
                  <a:gd name="T18" fmla="*/ 11 w 22"/>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1" y="21"/>
                    </a:moveTo>
                    <a:cubicBezTo>
                      <a:pt x="5" y="21"/>
                      <a:pt x="0" y="16"/>
                      <a:pt x="0" y="10"/>
                    </a:cubicBezTo>
                    <a:cubicBezTo>
                      <a:pt x="0" y="4"/>
                      <a:pt x="5" y="0"/>
                      <a:pt x="11" y="0"/>
                    </a:cubicBezTo>
                    <a:cubicBezTo>
                      <a:pt x="17" y="0"/>
                      <a:pt x="22" y="4"/>
                      <a:pt x="22" y="10"/>
                    </a:cubicBezTo>
                    <a:cubicBezTo>
                      <a:pt x="22" y="16"/>
                      <a:pt x="17" y="21"/>
                      <a:pt x="11" y="21"/>
                    </a:cubicBezTo>
                    <a:moveTo>
                      <a:pt x="11" y="3"/>
                    </a:moveTo>
                    <a:cubicBezTo>
                      <a:pt x="7" y="3"/>
                      <a:pt x="4" y="6"/>
                      <a:pt x="4" y="10"/>
                    </a:cubicBezTo>
                    <a:cubicBezTo>
                      <a:pt x="4" y="14"/>
                      <a:pt x="7" y="17"/>
                      <a:pt x="11" y="17"/>
                    </a:cubicBezTo>
                    <a:cubicBezTo>
                      <a:pt x="15" y="17"/>
                      <a:pt x="18" y="14"/>
                      <a:pt x="18" y="10"/>
                    </a:cubicBezTo>
                    <a:cubicBezTo>
                      <a:pt x="18" y="6"/>
                      <a:pt x="15"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5" name="Freeform 124"/>
              <p:cNvSpPr>
                <a:spLocks/>
              </p:cNvSpPr>
              <p:nvPr/>
            </p:nvSpPr>
            <p:spPr bwMode="auto">
              <a:xfrm>
                <a:off x="5384801" y="5130800"/>
                <a:ext cx="85725" cy="44450"/>
              </a:xfrm>
              <a:custGeom>
                <a:avLst/>
                <a:gdLst>
                  <a:gd name="T0" fmla="*/ 28 w 28"/>
                  <a:gd name="T1" fmla="*/ 15 h 15"/>
                  <a:gd name="T2" fmla="*/ 25 w 28"/>
                  <a:gd name="T3" fmla="*/ 15 h 15"/>
                  <a:gd name="T4" fmla="*/ 14 w 28"/>
                  <a:gd name="T5" fmla="*/ 4 h 15"/>
                  <a:gd name="T6" fmla="*/ 4 w 28"/>
                  <a:gd name="T7" fmla="*/ 15 h 15"/>
                  <a:gd name="T8" fmla="*/ 0 w 28"/>
                  <a:gd name="T9" fmla="*/ 15 h 15"/>
                  <a:gd name="T10" fmla="*/ 14 w 28"/>
                  <a:gd name="T11" fmla="*/ 0 h 15"/>
                  <a:gd name="T12" fmla="*/ 28 w 28"/>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8" h="15">
                    <a:moveTo>
                      <a:pt x="28" y="15"/>
                    </a:moveTo>
                    <a:cubicBezTo>
                      <a:pt x="25" y="15"/>
                      <a:pt x="25" y="15"/>
                      <a:pt x="25" y="15"/>
                    </a:cubicBezTo>
                    <a:cubicBezTo>
                      <a:pt x="25" y="9"/>
                      <a:pt x="20" y="4"/>
                      <a:pt x="14" y="4"/>
                    </a:cubicBezTo>
                    <a:cubicBezTo>
                      <a:pt x="8" y="4"/>
                      <a:pt x="4" y="9"/>
                      <a:pt x="4" y="15"/>
                    </a:cubicBezTo>
                    <a:cubicBezTo>
                      <a:pt x="0" y="15"/>
                      <a:pt x="0" y="15"/>
                      <a:pt x="0" y="15"/>
                    </a:cubicBezTo>
                    <a:cubicBezTo>
                      <a:pt x="0" y="7"/>
                      <a:pt x="6" y="0"/>
                      <a:pt x="14" y="0"/>
                    </a:cubicBezTo>
                    <a:cubicBezTo>
                      <a:pt x="22" y="0"/>
                      <a:pt x="28" y="7"/>
                      <a:pt x="28"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6" name="Freeform 125"/>
              <p:cNvSpPr>
                <a:spLocks/>
              </p:cNvSpPr>
              <p:nvPr/>
            </p:nvSpPr>
            <p:spPr bwMode="auto">
              <a:xfrm>
                <a:off x="4948238" y="4521200"/>
                <a:ext cx="325438" cy="193675"/>
              </a:xfrm>
              <a:custGeom>
                <a:avLst/>
                <a:gdLst>
                  <a:gd name="T0" fmla="*/ 11 w 107"/>
                  <a:gd name="T1" fmla="*/ 32 h 64"/>
                  <a:gd name="T2" fmla="*/ 29 w 107"/>
                  <a:gd name="T3" fmla="*/ 18 h 64"/>
                  <a:gd name="T4" fmla="*/ 47 w 107"/>
                  <a:gd name="T5" fmla="*/ 0 h 64"/>
                  <a:gd name="T6" fmla="*/ 63 w 107"/>
                  <a:gd name="T7" fmla="*/ 9 h 64"/>
                  <a:gd name="T8" fmla="*/ 69 w 107"/>
                  <a:gd name="T9" fmla="*/ 8 h 64"/>
                  <a:gd name="T10" fmla="*/ 86 w 107"/>
                  <a:gd name="T11" fmla="*/ 25 h 64"/>
                  <a:gd name="T12" fmla="*/ 88 w 107"/>
                  <a:gd name="T13" fmla="*/ 25 h 64"/>
                  <a:gd name="T14" fmla="*/ 107 w 107"/>
                  <a:gd name="T15" fmla="*/ 45 h 64"/>
                  <a:gd name="T16" fmla="*/ 88 w 107"/>
                  <a:gd name="T17" fmla="*/ 64 h 64"/>
                  <a:gd name="T18" fmla="*/ 17 w 107"/>
                  <a:gd name="T19" fmla="*/ 64 h 64"/>
                  <a:gd name="T20" fmla="*/ 0 w 107"/>
                  <a:gd name="T21" fmla="*/ 47 h 64"/>
                  <a:gd name="T22" fmla="*/ 11 w 107"/>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64">
                    <a:moveTo>
                      <a:pt x="11" y="32"/>
                    </a:moveTo>
                    <a:cubicBezTo>
                      <a:pt x="13" y="24"/>
                      <a:pt x="20" y="18"/>
                      <a:pt x="29" y="18"/>
                    </a:cubicBezTo>
                    <a:cubicBezTo>
                      <a:pt x="29" y="8"/>
                      <a:pt x="37" y="0"/>
                      <a:pt x="47" y="0"/>
                    </a:cubicBezTo>
                    <a:cubicBezTo>
                      <a:pt x="54" y="0"/>
                      <a:pt x="60" y="3"/>
                      <a:pt x="63" y="9"/>
                    </a:cubicBezTo>
                    <a:cubicBezTo>
                      <a:pt x="65" y="9"/>
                      <a:pt x="66" y="8"/>
                      <a:pt x="69" y="8"/>
                    </a:cubicBezTo>
                    <a:cubicBezTo>
                      <a:pt x="78" y="8"/>
                      <a:pt x="86" y="16"/>
                      <a:pt x="86" y="25"/>
                    </a:cubicBezTo>
                    <a:cubicBezTo>
                      <a:pt x="88" y="25"/>
                      <a:pt x="88" y="25"/>
                      <a:pt x="88" y="25"/>
                    </a:cubicBezTo>
                    <a:cubicBezTo>
                      <a:pt x="99" y="25"/>
                      <a:pt x="107" y="34"/>
                      <a:pt x="107" y="45"/>
                    </a:cubicBezTo>
                    <a:cubicBezTo>
                      <a:pt x="107" y="56"/>
                      <a:pt x="99" y="64"/>
                      <a:pt x="88" y="64"/>
                    </a:cubicBezTo>
                    <a:cubicBezTo>
                      <a:pt x="17" y="64"/>
                      <a:pt x="17" y="64"/>
                      <a:pt x="17" y="64"/>
                    </a:cubicBezTo>
                    <a:cubicBezTo>
                      <a:pt x="8" y="64"/>
                      <a:pt x="0" y="57"/>
                      <a:pt x="0" y="47"/>
                    </a:cubicBezTo>
                    <a:cubicBezTo>
                      <a:pt x="0" y="40"/>
                      <a:pt x="5" y="34"/>
                      <a:pt x="11"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7" name="Freeform 126"/>
              <p:cNvSpPr>
                <a:spLocks/>
              </p:cNvSpPr>
              <p:nvPr/>
            </p:nvSpPr>
            <p:spPr bwMode="auto">
              <a:xfrm>
                <a:off x="4348163" y="4768850"/>
                <a:ext cx="139700" cy="134938"/>
              </a:xfrm>
              <a:custGeom>
                <a:avLst/>
                <a:gdLst>
                  <a:gd name="T0" fmla="*/ 11 w 46"/>
                  <a:gd name="T1" fmla="*/ 43 h 45"/>
                  <a:gd name="T2" fmla="*/ 46 w 46"/>
                  <a:gd name="T3" fmla="*/ 8 h 45"/>
                  <a:gd name="T4" fmla="*/ 38 w 46"/>
                  <a:gd name="T5" fmla="*/ 0 h 45"/>
                  <a:gd name="T6" fmla="*/ 2 w 46"/>
                  <a:gd name="T7" fmla="*/ 35 h 45"/>
                  <a:gd name="T8" fmla="*/ 2 w 46"/>
                  <a:gd name="T9" fmla="*/ 43 h 45"/>
                  <a:gd name="T10" fmla="*/ 11 w 46"/>
                  <a:gd name="T11" fmla="*/ 43 h 45"/>
                </a:gdLst>
                <a:ahLst/>
                <a:cxnLst>
                  <a:cxn ang="0">
                    <a:pos x="T0" y="T1"/>
                  </a:cxn>
                  <a:cxn ang="0">
                    <a:pos x="T2" y="T3"/>
                  </a:cxn>
                  <a:cxn ang="0">
                    <a:pos x="T4" y="T5"/>
                  </a:cxn>
                  <a:cxn ang="0">
                    <a:pos x="T6" y="T7"/>
                  </a:cxn>
                  <a:cxn ang="0">
                    <a:pos x="T8" y="T9"/>
                  </a:cxn>
                  <a:cxn ang="0">
                    <a:pos x="T10" y="T11"/>
                  </a:cxn>
                </a:cxnLst>
                <a:rect l="0" t="0" r="r" b="b"/>
                <a:pathLst>
                  <a:path w="46" h="45">
                    <a:moveTo>
                      <a:pt x="11" y="43"/>
                    </a:moveTo>
                    <a:cubicBezTo>
                      <a:pt x="46" y="8"/>
                      <a:pt x="46" y="8"/>
                      <a:pt x="46" y="8"/>
                    </a:cubicBezTo>
                    <a:cubicBezTo>
                      <a:pt x="38" y="0"/>
                      <a:pt x="38" y="0"/>
                      <a:pt x="38" y="0"/>
                    </a:cubicBezTo>
                    <a:cubicBezTo>
                      <a:pt x="2" y="35"/>
                      <a:pt x="2" y="35"/>
                      <a:pt x="2" y="35"/>
                    </a:cubicBezTo>
                    <a:cubicBezTo>
                      <a:pt x="0" y="37"/>
                      <a:pt x="0" y="41"/>
                      <a:pt x="2" y="43"/>
                    </a:cubicBezTo>
                    <a:cubicBezTo>
                      <a:pt x="4" y="45"/>
                      <a:pt x="8" y="45"/>
                      <a:pt x="11" y="4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8" name="Freeform 127"/>
              <p:cNvSpPr>
                <a:spLocks/>
              </p:cNvSpPr>
              <p:nvPr/>
            </p:nvSpPr>
            <p:spPr bwMode="auto">
              <a:xfrm>
                <a:off x="5130801" y="5459413"/>
                <a:ext cx="212725" cy="211138"/>
              </a:xfrm>
              <a:custGeom>
                <a:avLst/>
                <a:gdLst>
                  <a:gd name="T0" fmla="*/ 62 w 70"/>
                  <a:gd name="T1" fmla="*/ 0 h 70"/>
                  <a:gd name="T2" fmla="*/ 9 w 70"/>
                  <a:gd name="T3" fmla="*/ 0 h 70"/>
                  <a:gd name="T4" fmla="*/ 0 w 70"/>
                  <a:gd name="T5" fmla="*/ 9 h 70"/>
                  <a:gd name="T6" fmla="*/ 0 w 70"/>
                  <a:gd name="T7" fmla="*/ 45 h 70"/>
                  <a:gd name="T8" fmla="*/ 9 w 70"/>
                  <a:gd name="T9" fmla="*/ 55 h 70"/>
                  <a:gd name="T10" fmla="*/ 19 w 70"/>
                  <a:gd name="T11" fmla="*/ 55 h 70"/>
                  <a:gd name="T12" fmla="*/ 19 w 70"/>
                  <a:gd name="T13" fmla="*/ 70 h 70"/>
                  <a:gd name="T14" fmla="*/ 34 w 70"/>
                  <a:gd name="T15" fmla="*/ 55 h 70"/>
                  <a:gd name="T16" fmla="*/ 62 w 70"/>
                  <a:gd name="T17" fmla="*/ 55 h 70"/>
                  <a:gd name="T18" fmla="*/ 70 w 70"/>
                  <a:gd name="T19" fmla="*/ 45 h 70"/>
                  <a:gd name="T20" fmla="*/ 70 w 70"/>
                  <a:gd name="T21" fmla="*/ 9 h 70"/>
                  <a:gd name="T22" fmla="*/ 62 w 70"/>
                  <a:gd name="T2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70">
                    <a:moveTo>
                      <a:pt x="62" y="0"/>
                    </a:moveTo>
                    <a:cubicBezTo>
                      <a:pt x="9" y="0"/>
                      <a:pt x="9" y="0"/>
                      <a:pt x="9" y="0"/>
                    </a:cubicBezTo>
                    <a:cubicBezTo>
                      <a:pt x="4" y="0"/>
                      <a:pt x="0" y="4"/>
                      <a:pt x="0" y="9"/>
                    </a:cubicBezTo>
                    <a:cubicBezTo>
                      <a:pt x="0" y="45"/>
                      <a:pt x="0" y="45"/>
                      <a:pt x="0" y="45"/>
                    </a:cubicBezTo>
                    <a:cubicBezTo>
                      <a:pt x="0" y="50"/>
                      <a:pt x="4" y="55"/>
                      <a:pt x="9" y="55"/>
                    </a:cubicBezTo>
                    <a:cubicBezTo>
                      <a:pt x="19" y="55"/>
                      <a:pt x="19" y="55"/>
                      <a:pt x="19" y="55"/>
                    </a:cubicBezTo>
                    <a:cubicBezTo>
                      <a:pt x="19" y="70"/>
                      <a:pt x="19" y="70"/>
                      <a:pt x="19" y="70"/>
                    </a:cubicBezTo>
                    <a:cubicBezTo>
                      <a:pt x="34" y="55"/>
                      <a:pt x="34" y="55"/>
                      <a:pt x="34" y="55"/>
                    </a:cubicBezTo>
                    <a:cubicBezTo>
                      <a:pt x="62" y="55"/>
                      <a:pt x="62" y="55"/>
                      <a:pt x="62" y="55"/>
                    </a:cubicBezTo>
                    <a:cubicBezTo>
                      <a:pt x="67" y="55"/>
                      <a:pt x="70" y="50"/>
                      <a:pt x="70" y="45"/>
                    </a:cubicBezTo>
                    <a:cubicBezTo>
                      <a:pt x="70" y="9"/>
                      <a:pt x="70" y="9"/>
                      <a:pt x="70" y="9"/>
                    </a:cubicBezTo>
                    <a:cubicBezTo>
                      <a:pt x="70" y="4"/>
                      <a:pt x="67" y="0"/>
                      <a:pt x="62"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9" name="Freeform 128"/>
              <p:cNvSpPr>
                <a:spLocks/>
              </p:cNvSpPr>
              <p:nvPr/>
            </p:nvSpPr>
            <p:spPr bwMode="auto">
              <a:xfrm>
                <a:off x="5311776" y="5546725"/>
                <a:ext cx="222250" cy="211138"/>
              </a:xfrm>
              <a:custGeom>
                <a:avLst/>
                <a:gdLst>
                  <a:gd name="T0" fmla="*/ 62 w 73"/>
                  <a:gd name="T1" fmla="*/ 0 h 70"/>
                  <a:gd name="T2" fmla="*/ 15 w 73"/>
                  <a:gd name="T3" fmla="*/ 0 h 70"/>
                  <a:gd name="T4" fmla="*/ 15 w 73"/>
                  <a:gd name="T5" fmla="*/ 20 h 70"/>
                  <a:gd name="T6" fmla="*/ 2 w 73"/>
                  <a:gd name="T7" fmla="*/ 32 h 70"/>
                  <a:gd name="T8" fmla="*/ 0 w 73"/>
                  <a:gd name="T9" fmla="*/ 32 h 70"/>
                  <a:gd name="T10" fmla="*/ 0 w 73"/>
                  <a:gd name="T11" fmla="*/ 45 h 70"/>
                  <a:gd name="T12" fmla="*/ 9 w 73"/>
                  <a:gd name="T13" fmla="*/ 53 h 70"/>
                  <a:gd name="T14" fmla="*/ 37 w 73"/>
                  <a:gd name="T15" fmla="*/ 53 h 70"/>
                  <a:gd name="T16" fmla="*/ 53 w 73"/>
                  <a:gd name="T17" fmla="*/ 70 h 70"/>
                  <a:gd name="T18" fmla="*/ 53 w 73"/>
                  <a:gd name="T19" fmla="*/ 53 h 70"/>
                  <a:gd name="T20" fmla="*/ 62 w 73"/>
                  <a:gd name="T21" fmla="*/ 53 h 70"/>
                  <a:gd name="T22" fmla="*/ 73 w 73"/>
                  <a:gd name="T23" fmla="*/ 45 h 70"/>
                  <a:gd name="T24" fmla="*/ 73 w 73"/>
                  <a:gd name="T25" fmla="*/ 9 h 70"/>
                  <a:gd name="T26" fmla="*/ 62 w 73"/>
                  <a:gd name="T2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70">
                    <a:moveTo>
                      <a:pt x="62" y="0"/>
                    </a:moveTo>
                    <a:cubicBezTo>
                      <a:pt x="15" y="0"/>
                      <a:pt x="15" y="0"/>
                      <a:pt x="15" y="0"/>
                    </a:cubicBezTo>
                    <a:cubicBezTo>
                      <a:pt x="15" y="20"/>
                      <a:pt x="15" y="20"/>
                      <a:pt x="15" y="20"/>
                    </a:cubicBezTo>
                    <a:cubicBezTo>
                      <a:pt x="15" y="27"/>
                      <a:pt x="9" y="32"/>
                      <a:pt x="2" y="32"/>
                    </a:cubicBezTo>
                    <a:cubicBezTo>
                      <a:pt x="0" y="32"/>
                      <a:pt x="0" y="32"/>
                      <a:pt x="0" y="32"/>
                    </a:cubicBezTo>
                    <a:cubicBezTo>
                      <a:pt x="0" y="45"/>
                      <a:pt x="0" y="45"/>
                      <a:pt x="0" y="45"/>
                    </a:cubicBezTo>
                    <a:cubicBezTo>
                      <a:pt x="0" y="50"/>
                      <a:pt x="4" y="53"/>
                      <a:pt x="9" y="53"/>
                    </a:cubicBezTo>
                    <a:cubicBezTo>
                      <a:pt x="37" y="53"/>
                      <a:pt x="37" y="53"/>
                      <a:pt x="37" y="53"/>
                    </a:cubicBezTo>
                    <a:cubicBezTo>
                      <a:pt x="53" y="70"/>
                      <a:pt x="53" y="70"/>
                      <a:pt x="53" y="70"/>
                    </a:cubicBezTo>
                    <a:cubicBezTo>
                      <a:pt x="53" y="53"/>
                      <a:pt x="53" y="53"/>
                      <a:pt x="53" y="53"/>
                    </a:cubicBezTo>
                    <a:cubicBezTo>
                      <a:pt x="62" y="53"/>
                      <a:pt x="62" y="53"/>
                      <a:pt x="62" y="53"/>
                    </a:cubicBezTo>
                    <a:cubicBezTo>
                      <a:pt x="67" y="53"/>
                      <a:pt x="73" y="50"/>
                      <a:pt x="73" y="45"/>
                    </a:cubicBezTo>
                    <a:cubicBezTo>
                      <a:pt x="73" y="9"/>
                      <a:pt x="73" y="9"/>
                      <a:pt x="73" y="9"/>
                    </a:cubicBezTo>
                    <a:cubicBezTo>
                      <a:pt x="73" y="4"/>
                      <a:pt x="67" y="0"/>
                      <a:pt x="6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0" name="Freeform 129"/>
              <p:cNvSpPr>
                <a:spLocks/>
              </p:cNvSpPr>
              <p:nvPr/>
            </p:nvSpPr>
            <p:spPr bwMode="auto">
              <a:xfrm>
                <a:off x="4140201" y="5081588"/>
                <a:ext cx="347663" cy="236538"/>
              </a:xfrm>
              <a:custGeom>
                <a:avLst/>
                <a:gdLst>
                  <a:gd name="T0" fmla="*/ 115 w 115"/>
                  <a:gd name="T1" fmla="*/ 73 h 78"/>
                  <a:gd name="T2" fmla="*/ 110 w 115"/>
                  <a:gd name="T3" fmla="*/ 78 h 78"/>
                  <a:gd name="T4" fmla="*/ 5 w 115"/>
                  <a:gd name="T5" fmla="*/ 78 h 78"/>
                  <a:gd name="T6" fmla="*/ 0 w 115"/>
                  <a:gd name="T7" fmla="*/ 73 h 78"/>
                  <a:gd name="T8" fmla="*/ 0 w 115"/>
                  <a:gd name="T9" fmla="*/ 6 h 78"/>
                  <a:gd name="T10" fmla="*/ 5 w 115"/>
                  <a:gd name="T11" fmla="*/ 0 h 78"/>
                  <a:gd name="T12" fmla="*/ 110 w 115"/>
                  <a:gd name="T13" fmla="*/ 0 h 78"/>
                  <a:gd name="T14" fmla="*/ 115 w 115"/>
                  <a:gd name="T15" fmla="*/ 6 h 78"/>
                  <a:gd name="T16" fmla="*/ 115 w 115"/>
                  <a:gd name="T1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78">
                    <a:moveTo>
                      <a:pt x="115" y="73"/>
                    </a:moveTo>
                    <a:cubicBezTo>
                      <a:pt x="115" y="76"/>
                      <a:pt x="113" y="78"/>
                      <a:pt x="110" y="78"/>
                    </a:cubicBezTo>
                    <a:cubicBezTo>
                      <a:pt x="5" y="78"/>
                      <a:pt x="5" y="78"/>
                      <a:pt x="5" y="78"/>
                    </a:cubicBezTo>
                    <a:cubicBezTo>
                      <a:pt x="2" y="78"/>
                      <a:pt x="0" y="76"/>
                      <a:pt x="0" y="73"/>
                    </a:cubicBezTo>
                    <a:cubicBezTo>
                      <a:pt x="0" y="6"/>
                      <a:pt x="0" y="6"/>
                      <a:pt x="0" y="6"/>
                    </a:cubicBezTo>
                    <a:cubicBezTo>
                      <a:pt x="0" y="3"/>
                      <a:pt x="2" y="0"/>
                      <a:pt x="5" y="0"/>
                    </a:cubicBezTo>
                    <a:cubicBezTo>
                      <a:pt x="110" y="0"/>
                      <a:pt x="110" y="0"/>
                      <a:pt x="110" y="0"/>
                    </a:cubicBezTo>
                    <a:cubicBezTo>
                      <a:pt x="113" y="0"/>
                      <a:pt x="115" y="3"/>
                      <a:pt x="115" y="6"/>
                    </a:cubicBezTo>
                    <a:lnTo>
                      <a:pt x="115" y="7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1" name="Rectangle 130"/>
              <p:cNvSpPr>
                <a:spLocks noChangeArrowheads="1"/>
              </p:cNvSpPr>
              <p:nvPr/>
            </p:nvSpPr>
            <p:spPr bwMode="auto">
              <a:xfrm>
                <a:off x="4160838" y="5103813"/>
                <a:ext cx="303213" cy="19208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2" name="Freeform 131"/>
              <p:cNvSpPr>
                <a:spLocks/>
              </p:cNvSpPr>
              <p:nvPr/>
            </p:nvSpPr>
            <p:spPr bwMode="auto">
              <a:xfrm>
                <a:off x="4176713" y="5141913"/>
                <a:ext cx="266700" cy="127000"/>
              </a:xfrm>
              <a:custGeom>
                <a:avLst/>
                <a:gdLst>
                  <a:gd name="T0" fmla="*/ 0 w 168"/>
                  <a:gd name="T1" fmla="*/ 80 h 80"/>
                  <a:gd name="T2" fmla="*/ 24 w 168"/>
                  <a:gd name="T3" fmla="*/ 65 h 80"/>
                  <a:gd name="T4" fmla="*/ 40 w 168"/>
                  <a:gd name="T5" fmla="*/ 76 h 80"/>
                  <a:gd name="T6" fmla="*/ 66 w 168"/>
                  <a:gd name="T7" fmla="*/ 38 h 80"/>
                  <a:gd name="T8" fmla="*/ 84 w 168"/>
                  <a:gd name="T9" fmla="*/ 48 h 80"/>
                  <a:gd name="T10" fmla="*/ 133 w 168"/>
                  <a:gd name="T11" fmla="*/ 10 h 80"/>
                  <a:gd name="T12" fmla="*/ 150 w 168"/>
                  <a:gd name="T13" fmla="*/ 18 h 80"/>
                  <a:gd name="T14" fmla="*/ 168 w 168"/>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80">
                    <a:moveTo>
                      <a:pt x="0" y="80"/>
                    </a:moveTo>
                    <a:lnTo>
                      <a:pt x="24" y="65"/>
                    </a:lnTo>
                    <a:lnTo>
                      <a:pt x="40" y="76"/>
                    </a:lnTo>
                    <a:lnTo>
                      <a:pt x="66" y="38"/>
                    </a:lnTo>
                    <a:lnTo>
                      <a:pt x="84" y="48"/>
                    </a:lnTo>
                    <a:lnTo>
                      <a:pt x="133" y="10"/>
                    </a:lnTo>
                    <a:lnTo>
                      <a:pt x="150" y="18"/>
                    </a:lnTo>
                    <a:lnTo>
                      <a:pt x="168" y="0"/>
                    </a:lnTo>
                  </a:path>
                </a:pathLst>
              </a:custGeom>
              <a:noFill/>
              <a:ln w="79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3" name="Rectangle 132"/>
              <p:cNvSpPr>
                <a:spLocks noChangeArrowheads="1"/>
              </p:cNvSpPr>
              <p:nvPr/>
            </p:nvSpPr>
            <p:spPr bwMode="auto">
              <a:xfrm>
                <a:off x="4679951" y="5794375"/>
                <a:ext cx="496888" cy="17145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4" name="Rectangle 133"/>
              <p:cNvSpPr>
                <a:spLocks noChangeArrowheads="1"/>
              </p:cNvSpPr>
              <p:nvPr/>
            </p:nvSpPr>
            <p:spPr bwMode="auto">
              <a:xfrm>
                <a:off x="4667251" y="5908675"/>
                <a:ext cx="520700" cy="496888"/>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5" name="Oval 134"/>
              <p:cNvSpPr>
                <a:spLocks noChangeArrowheads="1"/>
              </p:cNvSpPr>
              <p:nvPr/>
            </p:nvSpPr>
            <p:spPr bwMode="auto">
              <a:xfrm>
                <a:off x="5106988" y="5995988"/>
                <a:ext cx="50800" cy="53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6" name="Oval 135"/>
              <p:cNvSpPr>
                <a:spLocks noChangeArrowheads="1"/>
              </p:cNvSpPr>
              <p:nvPr/>
            </p:nvSpPr>
            <p:spPr bwMode="auto">
              <a:xfrm>
                <a:off x="5106988" y="6069013"/>
                <a:ext cx="50800" cy="5080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7" name="Oval 136"/>
              <p:cNvSpPr>
                <a:spLocks noChangeArrowheads="1"/>
              </p:cNvSpPr>
              <p:nvPr/>
            </p:nvSpPr>
            <p:spPr bwMode="auto">
              <a:xfrm>
                <a:off x="5106988" y="6140450"/>
                <a:ext cx="50800" cy="555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8" name="Oval 137"/>
              <p:cNvSpPr>
                <a:spLocks noChangeArrowheads="1"/>
              </p:cNvSpPr>
              <p:nvPr/>
            </p:nvSpPr>
            <p:spPr bwMode="auto">
              <a:xfrm>
                <a:off x="4457701" y="4597400"/>
                <a:ext cx="219075" cy="207963"/>
              </a:xfrm>
              <a:prstGeom prst="ellipse">
                <a:avLst/>
              </a:prstGeom>
              <a:solidFill>
                <a:srgbClr val="70B3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9" name="Freeform 138"/>
              <p:cNvSpPr>
                <a:spLocks/>
              </p:cNvSpPr>
              <p:nvPr/>
            </p:nvSpPr>
            <p:spPr bwMode="auto">
              <a:xfrm>
                <a:off x="4457701" y="4608513"/>
                <a:ext cx="193675" cy="196850"/>
              </a:xfrm>
              <a:custGeom>
                <a:avLst/>
                <a:gdLst>
                  <a:gd name="T0" fmla="*/ 63 w 64"/>
                  <a:gd name="T1" fmla="*/ 52 h 65"/>
                  <a:gd name="T2" fmla="*/ 18 w 64"/>
                  <a:gd name="T3" fmla="*/ 10 h 65"/>
                  <a:gd name="T4" fmla="*/ 19 w 64"/>
                  <a:gd name="T5" fmla="*/ 0 h 65"/>
                  <a:gd name="T6" fmla="*/ 0 w 64"/>
                  <a:gd name="T7" fmla="*/ 30 h 65"/>
                  <a:gd name="T8" fmla="*/ 36 w 64"/>
                  <a:gd name="T9" fmla="*/ 65 h 65"/>
                  <a:gd name="T10" fmla="*/ 64 w 64"/>
                  <a:gd name="T11" fmla="*/ 52 h 65"/>
                  <a:gd name="T12" fmla="*/ 63 w 64"/>
                  <a:gd name="T13" fmla="*/ 52 h 65"/>
                </a:gdLst>
                <a:ahLst/>
                <a:cxnLst>
                  <a:cxn ang="0">
                    <a:pos x="T0" y="T1"/>
                  </a:cxn>
                  <a:cxn ang="0">
                    <a:pos x="T2" y="T3"/>
                  </a:cxn>
                  <a:cxn ang="0">
                    <a:pos x="T4" y="T5"/>
                  </a:cxn>
                  <a:cxn ang="0">
                    <a:pos x="T6" y="T7"/>
                  </a:cxn>
                  <a:cxn ang="0">
                    <a:pos x="T8" y="T9"/>
                  </a:cxn>
                  <a:cxn ang="0">
                    <a:pos x="T10" y="T11"/>
                  </a:cxn>
                  <a:cxn ang="0">
                    <a:pos x="T12" y="T13"/>
                  </a:cxn>
                </a:cxnLst>
                <a:rect l="0" t="0" r="r" b="b"/>
                <a:pathLst>
                  <a:path w="64" h="65">
                    <a:moveTo>
                      <a:pt x="63" y="52"/>
                    </a:moveTo>
                    <a:cubicBezTo>
                      <a:pt x="38" y="52"/>
                      <a:pt x="18" y="33"/>
                      <a:pt x="18" y="10"/>
                    </a:cubicBezTo>
                    <a:cubicBezTo>
                      <a:pt x="18" y="6"/>
                      <a:pt x="18" y="3"/>
                      <a:pt x="19" y="0"/>
                    </a:cubicBezTo>
                    <a:cubicBezTo>
                      <a:pt x="8" y="6"/>
                      <a:pt x="0" y="17"/>
                      <a:pt x="0" y="30"/>
                    </a:cubicBezTo>
                    <a:cubicBezTo>
                      <a:pt x="0" y="49"/>
                      <a:pt x="16" y="65"/>
                      <a:pt x="36" y="65"/>
                    </a:cubicBezTo>
                    <a:cubicBezTo>
                      <a:pt x="47" y="65"/>
                      <a:pt x="57" y="60"/>
                      <a:pt x="64" y="52"/>
                    </a:cubicBezTo>
                    <a:lnTo>
                      <a:pt x="63" y="52"/>
                    </a:lnTo>
                    <a:close/>
                  </a:path>
                </a:pathLst>
              </a:custGeom>
              <a:solidFill>
                <a:srgbClr val="A0CD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0" name="Rectangle 139"/>
              <p:cNvSpPr>
                <a:spLocks noChangeArrowheads="1"/>
              </p:cNvSpPr>
              <p:nvPr/>
            </p:nvSpPr>
            <p:spPr bwMode="auto">
              <a:xfrm>
                <a:off x="4484688" y="4629150"/>
                <a:ext cx="42863" cy="123825"/>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1" name="Rectangle 140"/>
              <p:cNvSpPr>
                <a:spLocks noChangeArrowheads="1"/>
              </p:cNvSpPr>
              <p:nvPr/>
            </p:nvSpPr>
            <p:spPr bwMode="auto">
              <a:xfrm>
                <a:off x="4484688" y="4629150"/>
                <a:ext cx="42863"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2" name="Rectangle 141"/>
              <p:cNvSpPr>
                <a:spLocks noChangeArrowheads="1"/>
              </p:cNvSpPr>
              <p:nvPr/>
            </p:nvSpPr>
            <p:spPr bwMode="auto">
              <a:xfrm>
                <a:off x="4533901" y="4657725"/>
                <a:ext cx="39688" cy="9525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3" name="Rectangle 142"/>
              <p:cNvSpPr>
                <a:spLocks noChangeArrowheads="1"/>
              </p:cNvSpPr>
              <p:nvPr/>
            </p:nvSpPr>
            <p:spPr bwMode="auto">
              <a:xfrm>
                <a:off x="4533901" y="4657725"/>
                <a:ext cx="39688"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4" name="Rectangle 143"/>
              <p:cNvSpPr>
                <a:spLocks noChangeArrowheads="1"/>
              </p:cNvSpPr>
              <p:nvPr/>
            </p:nvSpPr>
            <p:spPr bwMode="auto">
              <a:xfrm>
                <a:off x="4579938" y="4684713"/>
                <a:ext cx="38100" cy="6826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5" name="Rectangle 144"/>
              <p:cNvSpPr>
                <a:spLocks noChangeArrowheads="1"/>
              </p:cNvSpPr>
              <p:nvPr/>
            </p:nvSpPr>
            <p:spPr bwMode="auto">
              <a:xfrm>
                <a:off x="4579938" y="4684713"/>
                <a:ext cx="3810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6" name="Freeform 145"/>
              <p:cNvSpPr>
                <a:spLocks/>
              </p:cNvSpPr>
              <p:nvPr/>
            </p:nvSpPr>
            <p:spPr bwMode="auto">
              <a:xfrm>
                <a:off x="4513263" y="4629150"/>
                <a:ext cx="14288" cy="63500"/>
              </a:xfrm>
              <a:custGeom>
                <a:avLst/>
                <a:gdLst>
                  <a:gd name="T0" fmla="*/ 5 w 5"/>
                  <a:gd name="T1" fmla="*/ 0 h 21"/>
                  <a:gd name="T2" fmla="*/ 0 w 5"/>
                  <a:gd name="T3" fmla="*/ 0 h 21"/>
                  <a:gd name="T4" fmla="*/ 0 w 5"/>
                  <a:gd name="T5" fmla="*/ 2 h 21"/>
                  <a:gd name="T6" fmla="*/ 5 w 5"/>
                  <a:gd name="T7" fmla="*/ 21 h 21"/>
                  <a:gd name="T8" fmla="*/ 5 w 5"/>
                  <a:gd name="T9" fmla="*/ 0 h 21"/>
                </a:gdLst>
                <a:ahLst/>
                <a:cxnLst>
                  <a:cxn ang="0">
                    <a:pos x="T0" y="T1"/>
                  </a:cxn>
                  <a:cxn ang="0">
                    <a:pos x="T2" y="T3"/>
                  </a:cxn>
                  <a:cxn ang="0">
                    <a:pos x="T4" y="T5"/>
                  </a:cxn>
                  <a:cxn ang="0">
                    <a:pos x="T6" y="T7"/>
                  </a:cxn>
                  <a:cxn ang="0">
                    <a:pos x="T8" y="T9"/>
                  </a:cxn>
                </a:cxnLst>
                <a:rect l="0" t="0" r="r" b="b"/>
                <a:pathLst>
                  <a:path w="5" h="21">
                    <a:moveTo>
                      <a:pt x="5" y="0"/>
                    </a:moveTo>
                    <a:cubicBezTo>
                      <a:pt x="0" y="0"/>
                      <a:pt x="0" y="0"/>
                      <a:pt x="0" y="0"/>
                    </a:cubicBezTo>
                    <a:cubicBezTo>
                      <a:pt x="0" y="1"/>
                      <a:pt x="0" y="2"/>
                      <a:pt x="0" y="2"/>
                    </a:cubicBezTo>
                    <a:cubicBezTo>
                      <a:pt x="0" y="9"/>
                      <a:pt x="2" y="16"/>
                      <a:pt x="5" y="21"/>
                    </a:cubicBezTo>
                    <a:cubicBezTo>
                      <a:pt x="5" y="0"/>
                      <a:pt x="5" y="0"/>
                      <a:pt x="5"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7" name="Freeform 146"/>
              <p:cNvSpPr>
                <a:spLocks/>
              </p:cNvSpPr>
              <p:nvPr/>
            </p:nvSpPr>
            <p:spPr bwMode="auto">
              <a:xfrm>
                <a:off x="4533901" y="4657725"/>
                <a:ext cx="39688" cy="87313"/>
              </a:xfrm>
              <a:custGeom>
                <a:avLst/>
                <a:gdLst>
                  <a:gd name="T0" fmla="*/ 13 w 13"/>
                  <a:gd name="T1" fmla="*/ 0 h 29"/>
                  <a:gd name="T2" fmla="*/ 0 w 13"/>
                  <a:gd name="T3" fmla="*/ 0 h 29"/>
                  <a:gd name="T4" fmla="*/ 0 w 13"/>
                  <a:gd name="T5" fmla="*/ 16 h 29"/>
                  <a:gd name="T6" fmla="*/ 13 w 13"/>
                  <a:gd name="T7" fmla="*/ 29 h 29"/>
                  <a:gd name="T8" fmla="*/ 13 w 13"/>
                  <a:gd name="T9" fmla="*/ 0 h 29"/>
                </a:gdLst>
                <a:ahLst/>
                <a:cxnLst>
                  <a:cxn ang="0">
                    <a:pos x="T0" y="T1"/>
                  </a:cxn>
                  <a:cxn ang="0">
                    <a:pos x="T2" y="T3"/>
                  </a:cxn>
                  <a:cxn ang="0">
                    <a:pos x="T4" y="T5"/>
                  </a:cxn>
                  <a:cxn ang="0">
                    <a:pos x="T6" y="T7"/>
                  </a:cxn>
                  <a:cxn ang="0">
                    <a:pos x="T8" y="T9"/>
                  </a:cxn>
                </a:cxnLst>
                <a:rect l="0" t="0" r="r" b="b"/>
                <a:pathLst>
                  <a:path w="13" h="29">
                    <a:moveTo>
                      <a:pt x="13" y="0"/>
                    </a:moveTo>
                    <a:cubicBezTo>
                      <a:pt x="0" y="0"/>
                      <a:pt x="0" y="0"/>
                      <a:pt x="0" y="0"/>
                    </a:cubicBezTo>
                    <a:cubicBezTo>
                      <a:pt x="0" y="16"/>
                      <a:pt x="0" y="16"/>
                      <a:pt x="0" y="16"/>
                    </a:cubicBezTo>
                    <a:cubicBezTo>
                      <a:pt x="3" y="21"/>
                      <a:pt x="8" y="26"/>
                      <a:pt x="13" y="29"/>
                    </a:cubicBezTo>
                    <a:cubicBezTo>
                      <a:pt x="13" y="0"/>
                      <a:pt x="13" y="0"/>
                      <a:pt x="13"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8" name="Freeform 147"/>
              <p:cNvSpPr>
                <a:spLocks/>
              </p:cNvSpPr>
              <p:nvPr/>
            </p:nvSpPr>
            <p:spPr bwMode="auto">
              <a:xfrm>
                <a:off x="4579938" y="4684713"/>
                <a:ext cx="38100" cy="68263"/>
              </a:xfrm>
              <a:custGeom>
                <a:avLst/>
                <a:gdLst>
                  <a:gd name="T0" fmla="*/ 13 w 13"/>
                  <a:gd name="T1" fmla="*/ 0 h 23"/>
                  <a:gd name="T2" fmla="*/ 0 w 13"/>
                  <a:gd name="T3" fmla="*/ 0 h 23"/>
                  <a:gd name="T4" fmla="*/ 0 w 13"/>
                  <a:gd name="T5" fmla="*/ 21 h 23"/>
                  <a:gd name="T6" fmla="*/ 3 w 13"/>
                  <a:gd name="T7" fmla="*/ 23 h 23"/>
                  <a:gd name="T8" fmla="*/ 13 w 13"/>
                  <a:gd name="T9" fmla="*/ 23 h 23"/>
                  <a:gd name="T10" fmla="*/ 13 w 13"/>
                  <a:gd name="T11" fmla="*/ 0 h 23"/>
                </a:gdLst>
                <a:ahLst/>
                <a:cxnLst>
                  <a:cxn ang="0">
                    <a:pos x="T0" y="T1"/>
                  </a:cxn>
                  <a:cxn ang="0">
                    <a:pos x="T2" y="T3"/>
                  </a:cxn>
                  <a:cxn ang="0">
                    <a:pos x="T4" y="T5"/>
                  </a:cxn>
                  <a:cxn ang="0">
                    <a:pos x="T6" y="T7"/>
                  </a:cxn>
                  <a:cxn ang="0">
                    <a:pos x="T8" y="T9"/>
                  </a:cxn>
                  <a:cxn ang="0">
                    <a:pos x="T10" y="T11"/>
                  </a:cxn>
                </a:cxnLst>
                <a:rect l="0" t="0" r="r" b="b"/>
                <a:pathLst>
                  <a:path w="13" h="23">
                    <a:moveTo>
                      <a:pt x="13" y="0"/>
                    </a:moveTo>
                    <a:cubicBezTo>
                      <a:pt x="0" y="0"/>
                      <a:pt x="0" y="0"/>
                      <a:pt x="0" y="0"/>
                    </a:cubicBezTo>
                    <a:cubicBezTo>
                      <a:pt x="0" y="21"/>
                      <a:pt x="0" y="21"/>
                      <a:pt x="0" y="21"/>
                    </a:cubicBezTo>
                    <a:cubicBezTo>
                      <a:pt x="1" y="22"/>
                      <a:pt x="2" y="22"/>
                      <a:pt x="3" y="23"/>
                    </a:cubicBezTo>
                    <a:cubicBezTo>
                      <a:pt x="13" y="23"/>
                      <a:pt x="13" y="23"/>
                      <a:pt x="13" y="23"/>
                    </a:cubicBezTo>
                    <a:cubicBezTo>
                      <a:pt x="13" y="0"/>
                      <a:pt x="13" y="0"/>
                      <a:pt x="13"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9" name="Freeform 148"/>
              <p:cNvSpPr>
                <a:spLocks/>
              </p:cNvSpPr>
              <p:nvPr/>
            </p:nvSpPr>
            <p:spPr bwMode="auto">
              <a:xfrm>
                <a:off x="4484688" y="4629150"/>
                <a:ext cx="3175" cy="6350"/>
              </a:xfrm>
              <a:custGeom>
                <a:avLst/>
                <a:gdLst>
                  <a:gd name="T0" fmla="*/ 1 w 1"/>
                  <a:gd name="T1" fmla="*/ 0 h 2"/>
                  <a:gd name="T2" fmla="*/ 0 w 1"/>
                  <a:gd name="T3" fmla="*/ 0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0" y="0"/>
                      <a:pt x="0" y="0"/>
                      <a:pt x="0" y="0"/>
                    </a:cubicBezTo>
                    <a:cubicBezTo>
                      <a:pt x="0" y="2"/>
                      <a:pt x="0" y="2"/>
                      <a:pt x="0" y="2"/>
                    </a:cubicBezTo>
                    <a:cubicBezTo>
                      <a:pt x="0" y="2"/>
                      <a:pt x="1" y="1"/>
                      <a:pt x="1"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0" name="Freeform 149"/>
              <p:cNvSpPr>
                <a:spLocks/>
              </p:cNvSpPr>
              <p:nvPr/>
            </p:nvSpPr>
            <p:spPr bwMode="auto">
              <a:xfrm>
                <a:off x="4484688" y="4629150"/>
                <a:ext cx="42863" cy="123825"/>
              </a:xfrm>
              <a:custGeom>
                <a:avLst/>
                <a:gdLst>
                  <a:gd name="T0" fmla="*/ 9 w 14"/>
                  <a:gd name="T1" fmla="*/ 0 h 41"/>
                  <a:gd name="T2" fmla="*/ 1 w 14"/>
                  <a:gd name="T3" fmla="*/ 0 h 41"/>
                  <a:gd name="T4" fmla="*/ 0 w 14"/>
                  <a:gd name="T5" fmla="*/ 2 h 41"/>
                  <a:gd name="T6" fmla="*/ 0 w 14"/>
                  <a:gd name="T7" fmla="*/ 41 h 41"/>
                  <a:gd name="T8" fmla="*/ 14 w 14"/>
                  <a:gd name="T9" fmla="*/ 41 h 41"/>
                  <a:gd name="T10" fmla="*/ 14 w 14"/>
                  <a:gd name="T11" fmla="*/ 21 h 41"/>
                  <a:gd name="T12" fmla="*/ 9 w 14"/>
                  <a:gd name="T13" fmla="*/ 2 h 41"/>
                  <a:gd name="T14" fmla="*/ 9 w 14"/>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41">
                    <a:moveTo>
                      <a:pt x="9" y="0"/>
                    </a:moveTo>
                    <a:cubicBezTo>
                      <a:pt x="1" y="0"/>
                      <a:pt x="1" y="0"/>
                      <a:pt x="1" y="0"/>
                    </a:cubicBezTo>
                    <a:cubicBezTo>
                      <a:pt x="1" y="1"/>
                      <a:pt x="0" y="2"/>
                      <a:pt x="0" y="2"/>
                    </a:cubicBezTo>
                    <a:cubicBezTo>
                      <a:pt x="0" y="41"/>
                      <a:pt x="0" y="41"/>
                      <a:pt x="0" y="41"/>
                    </a:cubicBezTo>
                    <a:cubicBezTo>
                      <a:pt x="14" y="41"/>
                      <a:pt x="14" y="41"/>
                      <a:pt x="14" y="41"/>
                    </a:cubicBezTo>
                    <a:cubicBezTo>
                      <a:pt x="14" y="21"/>
                      <a:pt x="14" y="21"/>
                      <a:pt x="14" y="21"/>
                    </a:cubicBezTo>
                    <a:cubicBezTo>
                      <a:pt x="11" y="16"/>
                      <a:pt x="9" y="9"/>
                      <a:pt x="9" y="2"/>
                    </a:cubicBezTo>
                    <a:cubicBezTo>
                      <a:pt x="9" y="2"/>
                      <a:pt x="9" y="1"/>
                      <a:pt x="9"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1" name="Freeform 150"/>
              <p:cNvSpPr>
                <a:spLocks/>
              </p:cNvSpPr>
              <p:nvPr/>
            </p:nvSpPr>
            <p:spPr bwMode="auto">
              <a:xfrm>
                <a:off x="4533901" y="4705350"/>
                <a:ext cx="39688" cy="47625"/>
              </a:xfrm>
              <a:custGeom>
                <a:avLst/>
                <a:gdLst>
                  <a:gd name="T0" fmla="*/ 0 w 13"/>
                  <a:gd name="T1" fmla="*/ 0 h 16"/>
                  <a:gd name="T2" fmla="*/ 0 w 13"/>
                  <a:gd name="T3" fmla="*/ 16 h 16"/>
                  <a:gd name="T4" fmla="*/ 13 w 13"/>
                  <a:gd name="T5" fmla="*/ 16 h 16"/>
                  <a:gd name="T6" fmla="*/ 13 w 13"/>
                  <a:gd name="T7" fmla="*/ 13 h 16"/>
                  <a:gd name="T8" fmla="*/ 0 w 13"/>
                  <a:gd name="T9" fmla="*/ 0 h 16"/>
                </a:gdLst>
                <a:ahLst/>
                <a:cxnLst>
                  <a:cxn ang="0">
                    <a:pos x="T0" y="T1"/>
                  </a:cxn>
                  <a:cxn ang="0">
                    <a:pos x="T2" y="T3"/>
                  </a:cxn>
                  <a:cxn ang="0">
                    <a:pos x="T4" y="T5"/>
                  </a:cxn>
                  <a:cxn ang="0">
                    <a:pos x="T6" y="T7"/>
                  </a:cxn>
                  <a:cxn ang="0">
                    <a:pos x="T8" y="T9"/>
                  </a:cxn>
                </a:cxnLst>
                <a:rect l="0" t="0" r="r" b="b"/>
                <a:pathLst>
                  <a:path w="13" h="16">
                    <a:moveTo>
                      <a:pt x="0" y="0"/>
                    </a:moveTo>
                    <a:cubicBezTo>
                      <a:pt x="0" y="16"/>
                      <a:pt x="0" y="16"/>
                      <a:pt x="0" y="16"/>
                    </a:cubicBezTo>
                    <a:cubicBezTo>
                      <a:pt x="13" y="16"/>
                      <a:pt x="13" y="16"/>
                      <a:pt x="13" y="16"/>
                    </a:cubicBezTo>
                    <a:cubicBezTo>
                      <a:pt x="13" y="13"/>
                      <a:pt x="13" y="13"/>
                      <a:pt x="13" y="13"/>
                    </a:cubicBezTo>
                    <a:cubicBezTo>
                      <a:pt x="8" y="10"/>
                      <a:pt x="3" y="5"/>
                      <a:pt x="0" y="0"/>
                    </a:cubicBezTo>
                  </a:path>
                </a:pathLst>
              </a:custGeom>
              <a:solidFill>
                <a:srgbClr val="57A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2" name="Freeform 151"/>
              <p:cNvSpPr>
                <a:spLocks/>
              </p:cNvSpPr>
              <p:nvPr/>
            </p:nvSpPr>
            <p:spPr bwMode="auto">
              <a:xfrm>
                <a:off x="4579938" y="4748213"/>
                <a:ext cx="7938" cy="4763"/>
              </a:xfrm>
              <a:custGeom>
                <a:avLst/>
                <a:gdLst>
                  <a:gd name="T0" fmla="*/ 0 w 3"/>
                  <a:gd name="T1" fmla="*/ 0 h 2"/>
                  <a:gd name="T2" fmla="*/ 0 w 3"/>
                  <a:gd name="T3" fmla="*/ 2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cubicBezTo>
                      <a:pt x="0" y="2"/>
                      <a:pt x="0" y="2"/>
                      <a:pt x="0" y="2"/>
                    </a:cubicBezTo>
                    <a:cubicBezTo>
                      <a:pt x="3" y="2"/>
                      <a:pt x="3" y="2"/>
                      <a:pt x="3" y="2"/>
                    </a:cubicBezTo>
                    <a:cubicBezTo>
                      <a:pt x="2" y="1"/>
                      <a:pt x="1" y="1"/>
                      <a:pt x="0"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3" name="Freeform 152"/>
              <p:cNvSpPr>
                <a:spLocks noEditPoints="1"/>
              </p:cNvSpPr>
              <p:nvPr/>
            </p:nvSpPr>
            <p:spPr bwMode="auto">
              <a:xfrm>
                <a:off x="4437063" y="4575175"/>
                <a:ext cx="260350" cy="250825"/>
              </a:xfrm>
              <a:custGeom>
                <a:avLst/>
                <a:gdLst>
                  <a:gd name="T0" fmla="*/ 43 w 86"/>
                  <a:gd name="T1" fmla="*/ 0 h 83"/>
                  <a:gd name="T2" fmla="*/ 86 w 86"/>
                  <a:gd name="T3" fmla="*/ 41 h 83"/>
                  <a:gd name="T4" fmla="*/ 43 w 86"/>
                  <a:gd name="T5" fmla="*/ 83 h 83"/>
                  <a:gd name="T6" fmla="*/ 0 w 86"/>
                  <a:gd name="T7" fmla="*/ 41 h 83"/>
                  <a:gd name="T8" fmla="*/ 43 w 86"/>
                  <a:gd name="T9" fmla="*/ 0 h 83"/>
                  <a:gd name="T10" fmla="*/ 7 w 86"/>
                  <a:gd name="T11" fmla="*/ 41 h 83"/>
                  <a:gd name="T12" fmla="*/ 43 w 86"/>
                  <a:gd name="T13" fmla="*/ 76 h 83"/>
                  <a:gd name="T14" fmla="*/ 79 w 86"/>
                  <a:gd name="T15" fmla="*/ 41 h 83"/>
                  <a:gd name="T16" fmla="*/ 43 w 86"/>
                  <a:gd name="T17" fmla="*/ 7 h 83"/>
                  <a:gd name="T18" fmla="*/ 7 w 86"/>
                  <a:gd name="T1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3">
                    <a:moveTo>
                      <a:pt x="43" y="0"/>
                    </a:moveTo>
                    <a:cubicBezTo>
                      <a:pt x="67" y="0"/>
                      <a:pt x="86" y="19"/>
                      <a:pt x="86" y="41"/>
                    </a:cubicBezTo>
                    <a:cubicBezTo>
                      <a:pt x="86" y="64"/>
                      <a:pt x="67" y="83"/>
                      <a:pt x="43" y="83"/>
                    </a:cubicBezTo>
                    <a:cubicBezTo>
                      <a:pt x="19" y="83"/>
                      <a:pt x="0" y="64"/>
                      <a:pt x="0" y="41"/>
                    </a:cubicBezTo>
                    <a:cubicBezTo>
                      <a:pt x="0" y="19"/>
                      <a:pt x="19" y="0"/>
                      <a:pt x="43" y="0"/>
                    </a:cubicBezTo>
                    <a:moveTo>
                      <a:pt x="7" y="41"/>
                    </a:moveTo>
                    <a:cubicBezTo>
                      <a:pt x="7" y="60"/>
                      <a:pt x="23" y="76"/>
                      <a:pt x="43" y="76"/>
                    </a:cubicBezTo>
                    <a:cubicBezTo>
                      <a:pt x="63" y="76"/>
                      <a:pt x="79" y="60"/>
                      <a:pt x="79" y="41"/>
                    </a:cubicBezTo>
                    <a:cubicBezTo>
                      <a:pt x="79" y="22"/>
                      <a:pt x="63" y="7"/>
                      <a:pt x="43" y="7"/>
                    </a:cubicBezTo>
                    <a:cubicBezTo>
                      <a:pt x="23" y="7"/>
                      <a:pt x="7" y="22"/>
                      <a:pt x="7" y="41"/>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4" name="Freeform 153"/>
              <p:cNvSpPr>
                <a:spLocks/>
              </p:cNvSpPr>
              <p:nvPr/>
            </p:nvSpPr>
            <p:spPr bwMode="auto">
              <a:xfrm>
                <a:off x="4640263" y="4665663"/>
                <a:ext cx="36513" cy="112713"/>
              </a:xfrm>
              <a:custGeom>
                <a:avLst/>
                <a:gdLst>
                  <a:gd name="T0" fmla="*/ 0 w 12"/>
                  <a:gd name="T1" fmla="*/ 37 h 37"/>
                  <a:gd name="T2" fmla="*/ 0 w 12"/>
                  <a:gd name="T3" fmla="*/ 17 h 37"/>
                  <a:gd name="T4" fmla="*/ 10 w 12"/>
                  <a:gd name="T5" fmla="*/ 0 h 37"/>
                  <a:gd name="T6" fmla="*/ 12 w 12"/>
                  <a:gd name="T7" fmla="*/ 11 h 37"/>
                  <a:gd name="T8" fmla="*/ 0 w 12"/>
                  <a:gd name="T9" fmla="*/ 37 h 37"/>
                </a:gdLst>
                <a:ahLst/>
                <a:cxnLst>
                  <a:cxn ang="0">
                    <a:pos x="T0" y="T1"/>
                  </a:cxn>
                  <a:cxn ang="0">
                    <a:pos x="T2" y="T3"/>
                  </a:cxn>
                  <a:cxn ang="0">
                    <a:pos x="T4" y="T5"/>
                  </a:cxn>
                  <a:cxn ang="0">
                    <a:pos x="T6" y="T7"/>
                  </a:cxn>
                  <a:cxn ang="0">
                    <a:pos x="T8" y="T9"/>
                  </a:cxn>
                </a:cxnLst>
                <a:rect l="0" t="0" r="r" b="b"/>
                <a:pathLst>
                  <a:path w="12" h="37">
                    <a:moveTo>
                      <a:pt x="0" y="37"/>
                    </a:moveTo>
                    <a:cubicBezTo>
                      <a:pt x="0" y="17"/>
                      <a:pt x="0" y="17"/>
                      <a:pt x="0" y="17"/>
                    </a:cubicBezTo>
                    <a:cubicBezTo>
                      <a:pt x="0" y="10"/>
                      <a:pt x="4" y="3"/>
                      <a:pt x="10" y="0"/>
                    </a:cubicBezTo>
                    <a:cubicBezTo>
                      <a:pt x="11" y="3"/>
                      <a:pt x="12" y="7"/>
                      <a:pt x="12" y="11"/>
                    </a:cubicBezTo>
                    <a:cubicBezTo>
                      <a:pt x="12" y="21"/>
                      <a:pt x="7" y="31"/>
                      <a:pt x="0" y="37"/>
                    </a:cubicBezTo>
                    <a:close/>
                  </a:path>
                </a:pathLst>
              </a:custGeom>
              <a:solidFill>
                <a:srgbClr val="977F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5" name="Rectangle 154"/>
              <p:cNvSpPr>
                <a:spLocks noChangeArrowheads="1"/>
              </p:cNvSpPr>
              <p:nvPr/>
            </p:nvSpPr>
            <p:spPr bwMode="auto">
              <a:xfrm>
                <a:off x="4624388" y="4714875"/>
                <a:ext cx="36513" cy="3810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grpSp>
    </p:spTree>
    <p:extLst>
      <p:ext uri="{BB962C8B-B14F-4D97-AF65-F5344CB8AC3E}">
        <p14:creationId xmlns:p14="http://schemas.microsoft.com/office/powerpoint/2010/main" val="388794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29088-705E-4813-971D-14275BE2E98C}"/>
              </a:ext>
            </a:extLst>
          </p:cNvPr>
          <p:cNvSpPr>
            <a:spLocks noGrp="1"/>
          </p:cNvSpPr>
          <p:nvPr>
            <p:ph type="title"/>
          </p:nvPr>
        </p:nvSpPr>
        <p:spPr/>
        <p:txBody>
          <a:bodyPr/>
          <a:lstStyle/>
          <a:p>
            <a:r>
              <a:rPr lang="en-US">
                <a:solidFill>
                  <a:srgbClr val="353535"/>
                </a:solidFill>
              </a:rPr>
              <a:t>Import PEP commands on local machine </a:t>
            </a:r>
            <a:endParaRPr lang="en-US"/>
          </a:p>
        </p:txBody>
      </p:sp>
      <p:sp>
        <p:nvSpPr>
          <p:cNvPr id="3" name="Text Placeholder 2">
            <a:extLst>
              <a:ext uri="{FF2B5EF4-FFF2-40B4-BE49-F238E27FC236}">
                <a16:creationId xmlns:a16="http://schemas.microsoft.com/office/drawing/2014/main" id="{3BBE9741-E93A-4699-AA65-78228D71770D}"/>
              </a:ext>
            </a:extLst>
          </p:cNvPr>
          <p:cNvSpPr>
            <a:spLocks noGrp="1"/>
          </p:cNvSpPr>
          <p:nvPr>
            <p:ph type="body" sz="quarter" idx="10"/>
          </p:nvPr>
        </p:nvSpPr>
        <p:spPr>
          <a:xfrm>
            <a:off x="274638" y="1221157"/>
            <a:ext cx="11887199" cy="5844677"/>
          </a:xfrm>
        </p:spPr>
        <p:txBody>
          <a:bodyPr vert="horz" wrap="square" lIns="146304" tIns="91440" rIns="146304" bIns="91440" rtlCol="0" anchor="t">
            <a:spAutoFit/>
          </a:bodyPr>
          <a:lstStyle/>
          <a:p>
            <a:r>
              <a:rPr lang="en-US" sz="2200">
                <a:solidFill>
                  <a:srgbClr val="006400"/>
                </a:solidFill>
                <a:latin typeface="Consolas"/>
              </a:rPr>
              <a:t># ESTABLISH TRUST</a:t>
            </a:r>
            <a:endParaRPr lang="en-US" sz="2200">
              <a:solidFill>
                <a:prstClr val="black"/>
              </a:solidFill>
              <a:latin typeface="Consolas"/>
            </a:endParaRPr>
          </a:p>
          <a:p>
            <a:r>
              <a:rPr lang="en-US" sz="2200">
                <a:solidFill>
                  <a:srgbClr val="006400"/>
                </a:solidFill>
                <a:latin typeface="Consolas"/>
              </a:rPr>
              <a:t># Get ERCS addresses below from </a:t>
            </a:r>
            <a:r>
              <a:rPr lang="en-US" sz="2200" err="1">
                <a:solidFill>
                  <a:srgbClr val="006400"/>
                </a:solidFill>
                <a:latin typeface="Consolas"/>
              </a:rPr>
              <a:t>AzureStackStampInformation.json</a:t>
            </a:r>
            <a:endParaRPr lang="en-US" sz="2200">
              <a:solidFill>
                <a:prstClr val="black"/>
              </a:solidFill>
              <a:latin typeface="Consolas"/>
            </a:endParaRPr>
          </a:p>
          <a:p>
            <a:r>
              <a:rPr lang="en-US" sz="2200" err="1">
                <a:solidFill>
                  <a:srgbClr val="0000FF"/>
                </a:solidFill>
                <a:latin typeface="Consolas"/>
              </a:rPr>
              <a:t>winrm</a:t>
            </a:r>
            <a:r>
              <a:rPr lang="en-US" sz="2200">
                <a:solidFill>
                  <a:prstClr val="black"/>
                </a:solidFill>
                <a:latin typeface="Consolas"/>
              </a:rPr>
              <a:t> </a:t>
            </a:r>
            <a:r>
              <a:rPr lang="en-US" sz="2200">
                <a:solidFill>
                  <a:srgbClr val="8A2BE2"/>
                </a:solidFill>
                <a:latin typeface="Consolas"/>
              </a:rPr>
              <a:t>s</a:t>
            </a:r>
            <a:r>
              <a:rPr lang="en-US" sz="2200">
                <a:solidFill>
                  <a:prstClr val="black"/>
                </a:solidFill>
                <a:latin typeface="Consolas"/>
              </a:rPr>
              <a:t> </a:t>
            </a:r>
            <a:r>
              <a:rPr lang="en-US" sz="2200" err="1">
                <a:solidFill>
                  <a:srgbClr val="8A2BE2"/>
                </a:solidFill>
                <a:latin typeface="Consolas"/>
              </a:rPr>
              <a:t>winrm</a:t>
            </a:r>
            <a:r>
              <a:rPr lang="en-US" sz="2200">
                <a:solidFill>
                  <a:srgbClr val="8A2BE2"/>
                </a:solidFill>
                <a:latin typeface="Consolas"/>
              </a:rPr>
              <a:t>/config/client</a:t>
            </a:r>
            <a:r>
              <a:rPr lang="en-US" sz="2200">
                <a:solidFill>
                  <a:prstClr val="black"/>
                </a:solidFill>
                <a:latin typeface="Consolas"/>
              </a:rPr>
              <a:t> </a:t>
            </a:r>
            <a:r>
              <a:rPr lang="en-US" sz="2200">
                <a:solidFill>
                  <a:srgbClr val="8B0000"/>
                </a:solidFill>
                <a:latin typeface="Consolas"/>
              </a:rPr>
              <a:t>'@{</a:t>
            </a:r>
            <a:r>
              <a:rPr lang="en-US" sz="2200" err="1">
                <a:solidFill>
                  <a:srgbClr val="8B0000"/>
                </a:solidFill>
                <a:latin typeface="Consolas"/>
              </a:rPr>
              <a:t>TrustedHosts</a:t>
            </a:r>
            <a:r>
              <a:rPr lang="en-US" sz="2200">
                <a:solidFill>
                  <a:srgbClr val="8B0000"/>
                </a:solidFill>
                <a:latin typeface="Consolas"/>
              </a:rPr>
              <a:t>="</a:t>
            </a:r>
            <a:r>
              <a:rPr lang="en-US" sz="2200" err="1">
                <a:solidFill>
                  <a:srgbClr val="8B0000"/>
                </a:solidFill>
                <a:latin typeface="Consolas"/>
              </a:rPr>
              <a:t>w.x.y.z</a:t>
            </a:r>
            <a:r>
              <a:rPr lang="en-US" sz="2200">
                <a:solidFill>
                  <a:srgbClr val="8B0000"/>
                </a:solidFill>
                <a:latin typeface="Consolas"/>
              </a:rPr>
              <a:t>, w.x.y.z+1, w.x.y.z+2"}'</a:t>
            </a:r>
            <a:endParaRPr lang="en-US" sz="2200">
              <a:solidFill>
                <a:prstClr val="black"/>
              </a:solidFill>
              <a:latin typeface="Consolas"/>
            </a:endParaRPr>
          </a:p>
          <a:p>
            <a:endParaRPr lang="en-US" sz="2200">
              <a:solidFill>
                <a:prstClr val="black"/>
              </a:solidFill>
              <a:latin typeface="Consolas"/>
            </a:endParaRPr>
          </a:p>
          <a:p>
            <a:r>
              <a:rPr lang="en-US" sz="2200">
                <a:solidFill>
                  <a:srgbClr val="006400"/>
                </a:solidFill>
                <a:latin typeface="Consolas"/>
              </a:rPr>
              <a:t># Get Cloud Admin Credentials</a:t>
            </a:r>
            <a:endParaRPr lang="en-US" sz="2200">
              <a:solidFill>
                <a:prstClr val="black"/>
              </a:solidFill>
              <a:latin typeface="Consolas"/>
            </a:endParaRPr>
          </a:p>
          <a:p>
            <a:r>
              <a:rPr lang="en-US" sz="2200">
                <a:solidFill>
                  <a:srgbClr val="A82D00"/>
                </a:solidFill>
                <a:latin typeface="Consolas"/>
              </a:rPr>
              <a:t>$cloudadmincred</a:t>
            </a:r>
            <a:r>
              <a:rPr lang="en-US" sz="2200">
                <a:solidFill>
                  <a:prstClr val="black"/>
                </a:solidFill>
                <a:latin typeface="Consolas"/>
              </a:rPr>
              <a:t> </a:t>
            </a:r>
            <a:r>
              <a:rPr lang="en-US" sz="2200">
                <a:solidFill>
                  <a:srgbClr val="696969"/>
                </a:solidFill>
                <a:latin typeface="Consolas"/>
              </a:rPr>
              <a:t>=</a:t>
            </a:r>
            <a:r>
              <a:rPr lang="en-US" sz="2200">
                <a:solidFill>
                  <a:prstClr val="black"/>
                </a:solidFill>
                <a:latin typeface="Consolas"/>
              </a:rPr>
              <a:t> </a:t>
            </a:r>
            <a:r>
              <a:rPr lang="en-US" sz="2200">
                <a:solidFill>
                  <a:srgbClr val="0000FF"/>
                </a:solidFill>
                <a:latin typeface="Consolas"/>
              </a:rPr>
              <a:t>Get-Credential</a:t>
            </a:r>
            <a:endParaRPr lang="en-US" sz="2200">
              <a:solidFill>
                <a:prstClr val="black"/>
              </a:solidFill>
              <a:latin typeface="Consolas"/>
            </a:endParaRPr>
          </a:p>
          <a:p>
            <a:endParaRPr lang="en-US" sz="2200">
              <a:solidFill>
                <a:prstClr val="black"/>
              </a:solidFill>
              <a:latin typeface="Consolas"/>
            </a:endParaRPr>
          </a:p>
          <a:p>
            <a:r>
              <a:rPr lang="en-US" sz="2200">
                <a:solidFill>
                  <a:srgbClr val="006400"/>
                </a:solidFill>
                <a:latin typeface="Consolas"/>
              </a:rPr>
              <a:t># Create </a:t>
            </a:r>
            <a:r>
              <a:rPr lang="en-US" sz="2200" err="1">
                <a:solidFill>
                  <a:srgbClr val="006400"/>
                </a:solidFill>
                <a:latin typeface="Consolas"/>
              </a:rPr>
              <a:t>PSSession</a:t>
            </a:r>
            <a:endParaRPr lang="en-US" sz="2200">
              <a:solidFill>
                <a:prstClr val="black"/>
              </a:solidFill>
              <a:latin typeface="Consolas"/>
            </a:endParaRPr>
          </a:p>
          <a:p>
            <a:r>
              <a:rPr lang="en-US" sz="2200">
                <a:solidFill>
                  <a:srgbClr val="A82D00"/>
                </a:solidFill>
                <a:latin typeface="Consolas"/>
              </a:rPr>
              <a:t>$</a:t>
            </a:r>
            <a:r>
              <a:rPr lang="en-US" sz="2200" err="1">
                <a:solidFill>
                  <a:srgbClr val="A82D00"/>
                </a:solidFill>
                <a:latin typeface="Consolas"/>
              </a:rPr>
              <a:t>ErcsVmIP</a:t>
            </a:r>
            <a:r>
              <a:rPr lang="en-US" sz="2200">
                <a:solidFill>
                  <a:prstClr val="black"/>
                </a:solidFill>
                <a:latin typeface="Consolas"/>
              </a:rPr>
              <a:t> </a:t>
            </a:r>
            <a:r>
              <a:rPr lang="en-US" sz="2200">
                <a:solidFill>
                  <a:srgbClr val="696969"/>
                </a:solidFill>
                <a:latin typeface="Consolas"/>
              </a:rPr>
              <a:t>=</a:t>
            </a:r>
            <a:r>
              <a:rPr lang="en-US" sz="2200">
                <a:solidFill>
                  <a:prstClr val="black"/>
                </a:solidFill>
                <a:latin typeface="Consolas"/>
              </a:rPr>
              <a:t> </a:t>
            </a:r>
            <a:r>
              <a:rPr lang="en-US" sz="2200">
                <a:solidFill>
                  <a:srgbClr val="8B0000"/>
                </a:solidFill>
                <a:latin typeface="Consolas"/>
              </a:rPr>
              <a:t>"w.x.y.z, w.x.y.z+1, w.x.y.z+2"</a:t>
            </a:r>
            <a:endParaRPr lang="en-US" sz="2200">
              <a:solidFill>
                <a:prstClr val="black"/>
              </a:solidFill>
              <a:latin typeface="Consolas"/>
            </a:endParaRPr>
          </a:p>
          <a:p>
            <a:r>
              <a:rPr lang="en-US" sz="2200">
                <a:solidFill>
                  <a:srgbClr val="A82D00"/>
                </a:solidFill>
                <a:latin typeface="Consolas"/>
              </a:rPr>
              <a:t>$session</a:t>
            </a:r>
            <a:r>
              <a:rPr lang="en-US" sz="2200">
                <a:solidFill>
                  <a:prstClr val="black"/>
                </a:solidFill>
                <a:latin typeface="Consolas"/>
              </a:rPr>
              <a:t> </a:t>
            </a:r>
            <a:r>
              <a:rPr lang="en-US" sz="2200">
                <a:solidFill>
                  <a:srgbClr val="696969"/>
                </a:solidFill>
                <a:latin typeface="Consolas"/>
              </a:rPr>
              <a:t>=</a:t>
            </a:r>
            <a:r>
              <a:rPr lang="en-US" sz="2200">
                <a:solidFill>
                  <a:prstClr val="black"/>
                </a:solidFill>
                <a:latin typeface="Consolas"/>
              </a:rPr>
              <a:t> </a:t>
            </a:r>
            <a:r>
              <a:rPr lang="en-US" sz="2200">
                <a:solidFill>
                  <a:srgbClr val="0000FF"/>
                </a:solidFill>
                <a:latin typeface="Consolas"/>
              </a:rPr>
              <a:t>New-</a:t>
            </a:r>
            <a:r>
              <a:rPr lang="en-US" sz="2200" err="1">
                <a:solidFill>
                  <a:srgbClr val="0000FF"/>
                </a:solidFill>
                <a:latin typeface="Consolas"/>
              </a:rPr>
              <a:t>PSSession</a:t>
            </a:r>
            <a:r>
              <a:rPr lang="en-US" sz="2200">
                <a:solidFill>
                  <a:prstClr val="black"/>
                </a:solidFill>
                <a:latin typeface="Consolas"/>
              </a:rPr>
              <a:t> </a:t>
            </a:r>
            <a:r>
              <a:rPr lang="en-US" sz="2200">
                <a:solidFill>
                  <a:srgbClr val="000080"/>
                </a:solidFill>
                <a:latin typeface="Consolas"/>
              </a:rPr>
              <a:t>-</a:t>
            </a:r>
            <a:r>
              <a:rPr lang="en-US" sz="2200" err="1">
                <a:solidFill>
                  <a:srgbClr val="000080"/>
                </a:solidFill>
                <a:latin typeface="Consolas"/>
              </a:rPr>
              <a:t>ComputerName</a:t>
            </a:r>
            <a:r>
              <a:rPr lang="en-US" sz="2200">
                <a:solidFill>
                  <a:prstClr val="black"/>
                </a:solidFill>
                <a:latin typeface="Consolas"/>
              </a:rPr>
              <a:t> </a:t>
            </a:r>
            <a:r>
              <a:rPr lang="en-US" sz="2200">
                <a:solidFill>
                  <a:srgbClr val="A82D00"/>
                </a:solidFill>
                <a:latin typeface="Consolas"/>
              </a:rPr>
              <a:t>$</a:t>
            </a:r>
            <a:r>
              <a:rPr lang="en-US" sz="2200" err="1">
                <a:solidFill>
                  <a:srgbClr val="A82D00"/>
                </a:solidFill>
                <a:latin typeface="Consolas"/>
              </a:rPr>
              <a:t>ErcsVmIP</a:t>
            </a:r>
            <a:r>
              <a:rPr lang="en-US" sz="2200">
                <a:solidFill>
                  <a:prstClr val="black"/>
                </a:solidFill>
                <a:latin typeface="Consolas"/>
              </a:rPr>
              <a:t> </a:t>
            </a:r>
            <a:r>
              <a:rPr lang="en-US" sz="2200">
                <a:solidFill>
                  <a:srgbClr val="000080"/>
                </a:solidFill>
                <a:latin typeface="Consolas"/>
              </a:rPr>
              <a:t>-</a:t>
            </a:r>
            <a:r>
              <a:rPr lang="en-US" sz="2200" err="1">
                <a:solidFill>
                  <a:srgbClr val="000080"/>
                </a:solidFill>
                <a:latin typeface="Consolas"/>
              </a:rPr>
              <a:t>ConfigurationName</a:t>
            </a:r>
            <a:r>
              <a:rPr lang="en-US" sz="2200">
                <a:solidFill>
                  <a:prstClr val="black"/>
                </a:solidFill>
                <a:latin typeface="Consolas"/>
              </a:rPr>
              <a:t> </a:t>
            </a:r>
            <a:r>
              <a:rPr lang="en-US" sz="2200" err="1">
                <a:solidFill>
                  <a:srgbClr val="8A2BE2"/>
                </a:solidFill>
                <a:latin typeface="Consolas"/>
              </a:rPr>
              <a:t>PrivilegedEndpoint</a:t>
            </a:r>
            <a:r>
              <a:rPr lang="en-US" sz="2200">
                <a:solidFill>
                  <a:prstClr val="black"/>
                </a:solidFill>
                <a:latin typeface="Consolas"/>
              </a:rPr>
              <a:t> </a:t>
            </a:r>
            <a:r>
              <a:rPr lang="en-US" sz="2200">
                <a:solidFill>
                  <a:srgbClr val="000080"/>
                </a:solidFill>
                <a:latin typeface="Consolas"/>
              </a:rPr>
              <a:t>–Credential</a:t>
            </a:r>
            <a:r>
              <a:rPr lang="en-US" sz="2200">
                <a:solidFill>
                  <a:prstClr val="black"/>
                </a:solidFill>
                <a:latin typeface="Consolas"/>
              </a:rPr>
              <a:t> </a:t>
            </a:r>
            <a:r>
              <a:rPr lang="en-US" sz="2200">
                <a:solidFill>
                  <a:srgbClr val="A82D00"/>
                </a:solidFill>
                <a:latin typeface="Consolas"/>
              </a:rPr>
              <a:t>$</a:t>
            </a:r>
            <a:r>
              <a:rPr lang="en-US" sz="2200" err="1">
                <a:solidFill>
                  <a:srgbClr val="A82D00"/>
                </a:solidFill>
                <a:latin typeface="Consolas"/>
              </a:rPr>
              <a:t>cloudadmincred</a:t>
            </a:r>
            <a:r>
              <a:rPr lang="en-US" sz="2200">
                <a:solidFill>
                  <a:srgbClr val="000000"/>
                </a:solidFill>
                <a:latin typeface="Consolas"/>
              </a:rPr>
              <a:t> </a:t>
            </a:r>
            <a:endParaRPr lang="en-US" sz="2200">
              <a:solidFill>
                <a:prstClr val="black"/>
              </a:solidFill>
              <a:latin typeface="Consolas"/>
            </a:endParaRPr>
          </a:p>
          <a:p>
            <a:endParaRPr lang="en-US" sz="2200">
              <a:solidFill>
                <a:prstClr val="black"/>
              </a:solidFill>
              <a:latin typeface="Consolas"/>
            </a:endParaRPr>
          </a:p>
          <a:p>
            <a:r>
              <a:rPr lang="en-US" sz="2200">
                <a:solidFill>
                  <a:srgbClr val="006400"/>
                </a:solidFill>
                <a:latin typeface="Consolas"/>
              </a:rPr>
              <a:t># Enter PEP to run cmdlets locally</a:t>
            </a:r>
            <a:endParaRPr lang="en-US" sz="2200">
              <a:solidFill>
                <a:prstClr val="black"/>
              </a:solidFill>
              <a:latin typeface="Consolas"/>
            </a:endParaRPr>
          </a:p>
          <a:p>
            <a:r>
              <a:rPr lang="en-US" sz="2200">
                <a:solidFill>
                  <a:srgbClr val="0000FF"/>
                </a:solidFill>
                <a:highlight>
                  <a:srgbClr val="FFFF00"/>
                </a:highlight>
                <a:latin typeface="Consolas"/>
              </a:rPr>
              <a:t>Import-</a:t>
            </a:r>
            <a:r>
              <a:rPr lang="en-US" sz="2200" err="1">
                <a:solidFill>
                  <a:srgbClr val="0000FF"/>
                </a:solidFill>
                <a:highlight>
                  <a:srgbClr val="FFFF00"/>
                </a:highlight>
                <a:latin typeface="Consolas"/>
              </a:rPr>
              <a:t>PSSession</a:t>
            </a:r>
            <a:r>
              <a:rPr lang="en-US" sz="2200">
                <a:solidFill>
                  <a:prstClr val="black"/>
                </a:solidFill>
                <a:latin typeface="Consolas"/>
              </a:rPr>
              <a:t> </a:t>
            </a:r>
            <a:r>
              <a:rPr lang="en-US" sz="2200">
                <a:solidFill>
                  <a:srgbClr val="A82D00"/>
                </a:solidFill>
                <a:latin typeface="Consolas"/>
              </a:rPr>
              <a:t>$session</a:t>
            </a:r>
            <a:r>
              <a:rPr lang="en-US" sz="2000">
                <a:solidFill>
                  <a:prstClr val="black"/>
                </a:solidFill>
                <a:latin typeface="Lucida Console" panose="020B0609040504020204" pitchFamily="49" charset="0"/>
              </a:rPr>
              <a:t>  </a:t>
            </a:r>
          </a:p>
          <a:p>
            <a:pPr lvl="0">
              <a:spcBef>
                <a:spcPts val="0"/>
              </a:spcBef>
              <a:spcAft>
                <a:spcPts val="600"/>
              </a:spcAft>
              <a:buSzTx/>
              <a:defRPr/>
            </a:pPr>
            <a:endParaRPr lang="en-US" sz="2000"/>
          </a:p>
        </p:txBody>
      </p:sp>
    </p:spTree>
    <p:extLst>
      <p:ext uri="{BB962C8B-B14F-4D97-AF65-F5344CB8AC3E}">
        <p14:creationId xmlns:p14="http://schemas.microsoft.com/office/powerpoint/2010/main" val="286584068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defRPr/>
            </a:pPr>
            <a:r>
              <a:rPr lang="en-US">
                <a:solidFill>
                  <a:srgbClr val="353535"/>
                </a:solidFill>
              </a:rPr>
              <a:t>Privileged Endpoint</a:t>
            </a:r>
          </a:p>
        </p:txBody>
      </p:sp>
      <p:sp>
        <p:nvSpPr>
          <p:cNvPr id="6" name="Text Placeholder 5"/>
          <p:cNvSpPr>
            <a:spLocks noGrp="1"/>
          </p:cNvSpPr>
          <p:nvPr>
            <p:ph type="body" sz="quarter" idx="10"/>
          </p:nvPr>
        </p:nvSpPr>
        <p:spPr>
          <a:xfrm>
            <a:off x="274702" y="1211287"/>
            <a:ext cx="11888787" cy="3548664"/>
          </a:xfrm>
        </p:spPr>
        <p:txBody>
          <a:bodyPr vert="horz" wrap="square" lIns="146304" tIns="91440" rIns="146304" bIns="91440" rtlCol="0" anchor="t">
            <a:spAutoFit/>
          </a:bodyPr>
          <a:lstStyle/>
          <a:p>
            <a:pPr lvl="0">
              <a:spcBef>
                <a:spcPts val="0"/>
              </a:spcBef>
              <a:spcAft>
                <a:spcPts val="600"/>
              </a:spcAft>
              <a:buSzTx/>
              <a:defRPr/>
            </a:pPr>
            <a:r>
              <a:rPr lang="en-US" sz="2800" b="1"/>
              <a:t>Unlock the System</a:t>
            </a:r>
          </a:p>
          <a:p>
            <a:pPr lvl="0">
              <a:spcBef>
                <a:spcPts val="0"/>
              </a:spcBef>
              <a:spcAft>
                <a:spcPts val="600"/>
              </a:spcAft>
              <a:buSzTx/>
              <a:defRPr/>
            </a:pPr>
            <a:endParaRPr lang="en-US" sz="2800" b="1"/>
          </a:p>
          <a:p>
            <a:pPr>
              <a:spcBef>
                <a:spcPts val="0"/>
              </a:spcBef>
              <a:spcAft>
                <a:spcPts val="600"/>
              </a:spcAft>
              <a:buSzTx/>
              <a:defRPr/>
            </a:pPr>
            <a:r>
              <a:rPr lang="en-US" sz="2800" b="1"/>
              <a:t>Elevation of the Privileged Endpoint </a:t>
            </a:r>
            <a:endParaRPr lang="en-US" sz="2800" b="1">
              <a:cs typeface="Segoe UI Light"/>
            </a:endParaRPr>
          </a:p>
          <a:p>
            <a:pPr marL="342900" indent="-342900">
              <a:spcBef>
                <a:spcPts val="0"/>
              </a:spcBef>
              <a:spcAft>
                <a:spcPts val="600"/>
              </a:spcAft>
              <a:buSzTx/>
              <a:buFont typeface="Arial" pitchFamily="34" charset="0"/>
              <a:buChar char="•"/>
              <a:defRPr/>
            </a:pPr>
            <a:r>
              <a:rPr lang="en-US" sz="2400">
                <a:solidFill>
                  <a:schemeClr val="tx1"/>
                </a:solidFill>
              </a:rPr>
              <a:t>If there is no other way to resolve the issue in the portal or through the PEP</a:t>
            </a:r>
            <a:r>
              <a:rPr lang="en-US" sz="2400">
                <a:solidFill>
                  <a:schemeClr val="tx1"/>
                </a:solidFill>
                <a:cs typeface="Segoe UI Light"/>
              </a:rPr>
              <a:t> cmdlets</a:t>
            </a:r>
          </a:p>
          <a:p>
            <a:pPr marL="342900" indent="-342900">
              <a:spcBef>
                <a:spcPts val="0"/>
              </a:spcBef>
              <a:spcAft>
                <a:spcPts val="600"/>
              </a:spcAft>
              <a:buSzTx/>
              <a:buFont typeface="Arial" pitchFamily="34" charset="0"/>
              <a:buChar char="•"/>
              <a:defRPr/>
            </a:pPr>
            <a:r>
              <a:rPr lang="en-US" sz="2400">
                <a:solidFill>
                  <a:schemeClr val="tx1"/>
                </a:solidFill>
              </a:rPr>
              <a:t>This exposes the underlying infrastructure</a:t>
            </a:r>
            <a:r>
              <a:rPr lang="en-US" sz="2400">
                <a:solidFill>
                  <a:schemeClr val="tx1"/>
                </a:solidFill>
                <a:cs typeface="Segoe UI Light"/>
              </a:rPr>
              <a:t> by granting</a:t>
            </a:r>
            <a:r>
              <a:rPr lang="en-US" sz="2400">
                <a:solidFill>
                  <a:schemeClr val="tx1"/>
                </a:solidFill>
              </a:rPr>
              <a:t> network access to all VMs and Hyper-V</a:t>
            </a:r>
            <a:r>
              <a:rPr lang="en-US" sz="2400">
                <a:solidFill>
                  <a:schemeClr val="tx1"/>
                </a:solidFill>
                <a:cs typeface="Segoe UI Light"/>
              </a:rPr>
              <a:t> nodes</a:t>
            </a:r>
          </a:p>
          <a:p>
            <a:pPr marL="342900" indent="-342900">
              <a:spcBef>
                <a:spcPts val="0"/>
              </a:spcBef>
              <a:spcAft>
                <a:spcPts val="600"/>
              </a:spcAft>
              <a:buClrTx/>
              <a:buSzTx/>
              <a:buFont typeface="Arial" pitchFamily="34" charset="0"/>
              <a:buChar char="•"/>
              <a:defRPr/>
            </a:pPr>
            <a:r>
              <a:rPr lang="en-US" sz="2400">
                <a:solidFill>
                  <a:schemeClr val="tx1"/>
                </a:solidFill>
              </a:rPr>
              <a:t>Domain Admin level rights are granted for the session</a:t>
            </a:r>
          </a:p>
          <a:p>
            <a:pPr marL="342900" indent="-342900">
              <a:spcBef>
                <a:spcPts val="0"/>
              </a:spcBef>
              <a:spcAft>
                <a:spcPts val="600"/>
              </a:spcAft>
              <a:buClrTx/>
              <a:buSzTx/>
              <a:buFont typeface="Arial" pitchFamily="34" charset="0"/>
              <a:buChar char="•"/>
              <a:defRPr/>
            </a:pPr>
            <a:r>
              <a:rPr lang="en-US" sz="2400" b="1">
                <a:solidFill>
                  <a:schemeClr val="tx1"/>
                </a:solidFill>
              </a:rPr>
              <a:t>All Actions during the session are logged</a:t>
            </a:r>
          </a:p>
        </p:txBody>
      </p:sp>
    </p:spTree>
    <p:extLst>
      <p:ext uri="{BB962C8B-B14F-4D97-AF65-F5344CB8AC3E}">
        <p14:creationId xmlns:p14="http://schemas.microsoft.com/office/powerpoint/2010/main" val="207295406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CC491-AB71-455D-AB20-A4D5DF98942F}"/>
              </a:ext>
            </a:extLst>
          </p:cNvPr>
          <p:cNvSpPr>
            <a:spLocks noGrp="1"/>
          </p:cNvSpPr>
          <p:nvPr>
            <p:ph type="title"/>
          </p:nvPr>
        </p:nvSpPr>
        <p:spPr/>
        <p:txBody>
          <a:bodyPr/>
          <a:lstStyle/>
          <a:p>
            <a:r>
              <a:rPr lang="en-US">
                <a:solidFill>
                  <a:srgbClr val="353535"/>
                </a:solidFill>
              </a:rPr>
              <a:t>Privileged Endpoint</a:t>
            </a:r>
            <a:endParaRPr lang="en-US"/>
          </a:p>
        </p:txBody>
      </p:sp>
      <p:sp>
        <p:nvSpPr>
          <p:cNvPr id="3" name="Text Placeholder 2">
            <a:extLst>
              <a:ext uri="{FF2B5EF4-FFF2-40B4-BE49-F238E27FC236}">
                <a16:creationId xmlns:a16="http://schemas.microsoft.com/office/drawing/2014/main" id="{20E66163-3731-4BB7-BF84-8120529D350D}"/>
              </a:ext>
            </a:extLst>
          </p:cNvPr>
          <p:cNvSpPr>
            <a:spLocks noGrp="1"/>
          </p:cNvSpPr>
          <p:nvPr>
            <p:ph type="body" sz="quarter" idx="10"/>
          </p:nvPr>
        </p:nvSpPr>
        <p:spPr>
          <a:xfrm>
            <a:off x="274702" y="1211287"/>
            <a:ext cx="5490623" cy="6066276"/>
          </a:xfrm>
        </p:spPr>
        <p:txBody>
          <a:bodyPr vert="horz" wrap="square" lIns="146304" tIns="91440" rIns="146304" bIns="91440" rtlCol="0" anchor="t">
            <a:spAutoFit/>
          </a:bodyPr>
          <a:lstStyle/>
          <a:p>
            <a:pPr>
              <a:spcBef>
                <a:spcPts val="0"/>
              </a:spcBef>
              <a:spcAft>
                <a:spcPts val="600"/>
              </a:spcAft>
              <a:buSzTx/>
              <a:defRPr/>
            </a:pPr>
            <a:r>
              <a:rPr lang="en-US" sz="2800" b="1"/>
              <a:t>Unlock the System</a:t>
            </a:r>
          </a:p>
          <a:p>
            <a:pPr>
              <a:spcBef>
                <a:spcPts val="0"/>
              </a:spcBef>
              <a:spcAft>
                <a:spcPts val="600"/>
              </a:spcAft>
              <a:buSzTx/>
              <a:defRPr/>
            </a:pPr>
            <a:endParaRPr lang="en-US" sz="2800" b="1"/>
          </a:p>
          <a:p>
            <a:pPr lvl="0">
              <a:spcBef>
                <a:spcPts val="0"/>
              </a:spcBef>
              <a:spcAft>
                <a:spcPts val="600"/>
              </a:spcAft>
              <a:buSzTx/>
              <a:defRPr/>
            </a:pPr>
            <a:r>
              <a:rPr lang="en-US" sz="2400" b="1">
                <a:gradFill>
                  <a:gsLst>
                    <a:gs pos="1250">
                      <a:srgbClr val="353535"/>
                    </a:gs>
                    <a:gs pos="100000">
                      <a:srgbClr val="353535"/>
                    </a:gs>
                  </a:gsLst>
                  <a:lin ang="5400000" scaled="0"/>
                </a:gradFill>
              </a:rPr>
              <a:t>Customer retrieves a Support  Token for MS Support</a:t>
            </a:r>
          </a:p>
          <a:p>
            <a:pPr marL="342900" indent="-342900">
              <a:buFont typeface="Arial" panose="020B0604020202020204" pitchFamily="34" charset="0"/>
              <a:buChar char="•"/>
            </a:pPr>
            <a:r>
              <a:rPr lang="en-US" sz="1800">
                <a:solidFill>
                  <a:srgbClr val="0000FF"/>
                </a:solidFill>
                <a:latin typeface="Consolas"/>
              </a:rPr>
              <a:t>Get-</a:t>
            </a:r>
            <a:r>
              <a:rPr lang="en-US" sz="1800" err="1">
                <a:solidFill>
                  <a:srgbClr val="0000FF"/>
                </a:solidFill>
                <a:latin typeface="Consolas"/>
              </a:rPr>
              <a:t>SupportSessionToken</a:t>
            </a:r>
            <a:r>
              <a:rPr lang="en-US" sz="1800">
                <a:solidFill>
                  <a:srgbClr val="0000FF"/>
                </a:solidFill>
                <a:latin typeface="Lucida Console" panose="020B0609040504020204" pitchFamily="49" charset="0"/>
              </a:rPr>
              <a:t> </a:t>
            </a:r>
          </a:p>
          <a:p>
            <a:pPr marL="342900" lvl="0" indent="-342900">
              <a:spcBef>
                <a:spcPts val="0"/>
              </a:spcBef>
              <a:spcAft>
                <a:spcPts val="600"/>
              </a:spcAft>
              <a:buSzTx/>
              <a:buFont typeface="Arial" pitchFamily="34" charset="0"/>
              <a:buChar char="•"/>
              <a:defRPr/>
            </a:pPr>
            <a:endParaRPr lang="en-US" sz="2400">
              <a:solidFill>
                <a:srgbClr val="353535"/>
              </a:solidFill>
            </a:endParaRPr>
          </a:p>
          <a:p>
            <a:pPr lvl="0">
              <a:spcBef>
                <a:spcPts val="0"/>
              </a:spcBef>
              <a:spcAft>
                <a:spcPts val="600"/>
              </a:spcAft>
              <a:buSzTx/>
              <a:defRPr/>
            </a:pPr>
            <a:r>
              <a:rPr lang="en-US" sz="2400" b="1">
                <a:gradFill>
                  <a:gsLst>
                    <a:gs pos="1250">
                      <a:srgbClr val="353535"/>
                    </a:gs>
                    <a:gs pos="100000">
                      <a:srgbClr val="353535"/>
                    </a:gs>
                  </a:gsLst>
                  <a:lin ang="5400000" scaled="0"/>
                </a:gradFill>
              </a:rPr>
              <a:t>MS Support gives a response key back to the customer</a:t>
            </a:r>
          </a:p>
          <a:p>
            <a:pPr marL="342900" indent="-342900">
              <a:buFont typeface="Arial" panose="020B0604020202020204" pitchFamily="34" charset="0"/>
              <a:buChar char="•"/>
            </a:pPr>
            <a:r>
              <a:rPr lang="en-US" sz="1800">
                <a:solidFill>
                  <a:srgbClr val="0000FF"/>
                </a:solidFill>
                <a:latin typeface="Consolas"/>
              </a:rPr>
              <a:t>Unlock-</a:t>
            </a:r>
            <a:r>
              <a:rPr lang="en-US" sz="1800" err="1">
                <a:solidFill>
                  <a:srgbClr val="0000FF"/>
                </a:solidFill>
                <a:latin typeface="Consolas"/>
              </a:rPr>
              <a:t>SupportSession</a:t>
            </a:r>
            <a:r>
              <a:rPr lang="en-US" sz="1800">
                <a:solidFill>
                  <a:prstClr val="black"/>
                </a:solidFill>
                <a:latin typeface="Consolas"/>
              </a:rPr>
              <a:t> </a:t>
            </a:r>
            <a:r>
              <a:rPr lang="en-US" sz="1800">
                <a:solidFill>
                  <a:srgbClr val="000080"/>
                </a:solidFill>
                <a:latin typeface="Consolas"/>
              </a:rPr>
              <a:t>–</a:t>
            </a:r>
            <a:r>
              <a:rPr lang="en-US" sz="1800" err="1">
                <a:solidFill>
                  <a:srgbClr val="000080"/>
                </a:solidFill>
                <a:latin typeface="Consolas"/>
              </a:rPr>
              <a:t>ResponseToken</a:t>
            </a:r>
            <a:r>
              <a:rPr lang="en-US" sz="1800">
                <a:solidFill>
                  <a:prstClr val="black"/>
                </a:solidFill>
                <a:latin typeface="Consolas"/>
              </a:rPr>
              <a:t> </a:t>
            </a:r>
            <a:r>
              <a:rPr lang="en-US" sz="1800">
                <a:solidFill>
                  <a:srgbClr val="8B0000"/>
                </a:solidFill>
                <a:latin typeface="Consolas"/>
              </a:rPr>
              <a:t>“Unlock Token”</a:t>
            </a:r>
          </a:p>
          <a:p>
            <a:endParaRPr lang="en-US" sz="2000">
              <a:solidFill>
                <a:srgbClr val="353535"/>
              </a:solidFill>
            </a:endParaRPr>
          </a:p>
          <a:p>
            <a:pPr>
              <a:spcBef>
                <a:spcPts val="0"/>
              </a:spcBef>
              <a:spcAft>
                <a:spcPts val="600"/>
              </a:spcAft>
              <a:buSzTx/>
              <a:defRPr/>
            </a:pPr>
            <a:r>
              <a:rPr lang="en-US" sz="2400" b="1">
                <a:gradFill>
                  <a:gsLst>
                    <a:gs pos="1250">
                      <a:srgbClr val="353535"/>
                    </a:gs>
                    <a:gs pos="100000">
                      <a:srgbClr val="353535"/>
                    </a:gs>
                  </a:gsLst>
                  <a:lin ang="5400000" scaled="0"/>
                </a:gradFill>
              </a:rPr>
              <a:t>When done run </a:t>
            </a:r>
          </a:p>
          <a:p>
            <a:pPr marL="342900" indent="-342900">
              <a:buFont typeface="Arial" panose="020B0604020202020204" pitchFamily="34" charset="0"/>
              <a:buChar char="•"/>
            </a:pPr>
            <a:r>
              <a:rPr lang="en-US" sz="1800">
                <a:solidFill>
                  <a:srgbClr val="0000FF"/>
                </a:solidFill>
                <a:latin typeface="Consolas"/>
              </a:rPr>
              <a:t>Close-</a:t>
            </a:r>
            <a:r>
              <a:rPr lang="en-US" sz="1800" err="1">
                <a:solidFill>
                  <a:srgbClr val="0000FF"/>
                </a:solidFill>
                <a:latin typeface="Consolas"/>
              </a:rPr>
              <a:t>PrivilegedEndpoint</a:t>
            </a:r>
            <a:r>
              <a:rPr lang="en-US" sz="1800">
                <a:solidFill>
                  <a:srgbClr val="0000FF"/>
                </a:solidFill>
                <a:latin typeface="Lucida Console" panose="020B0609040504020204" pitchFamily="49" charset="0"/>
              </a:rPr>
              <a:t> </a:t>
            </a:r>
          </a:p>
          <a:p>
            <a:pPr marL="342900" lvl="0" indent="-342900">
              <a:spcBef>
                <a:spcPts val="0"/>
              </a:spcBef>
              <a:spcAft>
                <a:spcPts val="600"/>
              </a:spcAft>
              <a:buSzTx/>
              <a:buFont typeface="Arial" pitchFamily="34" charset="0"/>
              <a:buChar char="•"/>
              <a:defRPr/>
            </a:pPr>
            <a:endParaRPr lang="en-US" sz="2400">
              <a:solidFill>
                <a:srgbClr val="353535"/>
              </a:solidFill>
            </a:endParaRPr>
          </a:p>
          <a:p>
            <a:endParaRPr lang="en-US"/>
          </a:p>
        </p:txBody>
      </p:sp>
      <p:pic>
        <p:nvPicPr>
          <p:cNvPr id="4" name="Picture 3">
            <a:extLst>
              <a:ext uri="{FF2B5EF4-FFF2-40B4-BE49-F238E27FC236}">
                <a16:creationId xmlns:a16="http://schemas.microsoft.com/office/drawing/2014/main" id="{2D81C4D9-6368-472A-9BA3-031C710FD63C}"/>
              </a:ext>
            </a:extLst>
          </p:cNvPr>
          <p:cNvPicPr/>
          <p:nvPr/>
        </p:nvPicPr>
        <p:blipFill rotWithShape="1">
          <a:blip r:embed="rId2"/>
          <a:srcRect r="40542" b="34363"/>
          <a:stretch/>
        </p:blipFill>
        <p:spPr>
          <a:xfrm>
            <a:off x="5765325" y="741738"/>
            <a:ext cx="5381646" cy="2542637"/>
          </a:xfrm>
          <a:prstGeom prst="rect">
            <a:avLst/>
          </a:prstGeom>
        </p:spPr>
      </p:pic>
      <p:pic>
        <p:nvPicPr>
          <p:cNvPr id="6" name="Picture 5">
            <a:extLst>
              <a:ext uri="{FF2B5EF4-FFF2-40B4-BE49-F238E27FC236}">
                <a16:creationId xmlns:a16="http://schemas.microsoft.com/office/drawing/2014/main" id="{0DDA2678-3EB4-419B-B283-5029EFA2E348}"/>
              </a:ext>
            </a:extLst>
          </p:cNvPr>
          <p:cNvPicPr/>
          <p:nvPr/>
        </p:nvPicPr>
        <p:blipFill rotWithShape="1">
          <a:blip r:embed="rId3"/>
          <a:srcRect r="42857"/>
          <a:stretch/>
        </p:blipFill>
        <p:spPr bwMode="auto">
          <a:xfrm>
            <a:off x="5765325" y="3786803"/>
            <a:ext cx="5381646" cy="261399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3883643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8345E636-E84F-490E-97AD-C65B40252523}"/>
              </a:ext>
            </a:extLst>
          </p:cNvPr>
          <p:cNvSpPr txBox="1">
            <a:spLocks/>
          </p:cNvSpPr>
          <p:nvPr/>
        </p:nvSpPr>
        <p:spPr>
          <a:xfrm>
            <a:off x="274638" y="2862262"/>
            <a:ext cx="11887200" cy="1181862"/>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7200" b="0" i="0" u="none" strike="noStrike" kern="1200" cap="none" spc="-100" normalizeH="0" baseline="0" noProof="0">
                <a:ln w="3175">
                  <a:noFill/>
                </a:ln>
                <a:solidFill>
                  <a:srgbClr val="FFFFFF"/>
                </a:solidFill>
                <a:effectLst/>
                <a:uLnTx/>
                <a:uFillTx/>
                <a:latin typeface="Segoe UI Light"/>
                <a:ea typeface="+mn-ea"/>
                <a:cs typeface="Segoe UI" pitchFamily="34" charset="0"/>
              </a:rPr>
              <a:t>Get-</a:t>
            </a:r>
            <a:r>
              <a:rPr kumimoji="0" lang="en-US" sz="7200" b="0" i="0" u="none" strike="noStrike" kern="1200" cap="none" spc="-100" normalizeH="0" baseline="0" noProof="0" err="1">
                <a:ln w="3175">
                  <a:noFill/>
                </a:ln>
                <a:solidFill>
                  <a:srgbClr val="FFFFFF"/>
                </a:solidFill>
                <a:effectLst/>
                <a:uLnTx/>
                <a:uFillTx/>
                <a:latin typeface="Segoe UI Light"/>
                <a:ea typeface="+mn-ea"/>
                <a:cs typeface="Segoe UI" pitchFamily="34" charset="0"/>
              </a:rPr>
              <a:t>AzureStackLog</a:t>
            </a:r>
            <a:endParaRPr kumimoji="0" lang="en-US" sz="7200" b="0" i="0" u="none" strike="noStrike" kern="1200" cap="none" spc="-100" normalizeH="0" baseline="0" noProof="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75894369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defRPr/>
            </a:pPr>
            <a:r>
              <a:rPr lang="en-US">
                <a:solidFill>
                  <a:srgbClr val="353535"/>
                </a:solidFill>
              </a:rPr>
              <a:t>Get-</a:t>
            </a:r>
            <a:r>
              <a:rPr lang="en-US" err="1">
                <a:solidFill>
                  <a:srgbClr val="353535"/>
                </a:solidFill>
              </a:rPr>
              <a:t>AzureStackLog</a:t>
            </a:r>
            <a:endParaRPr lang="en-US">
              <a:solidFill>
                <a:srgbClr val="353535"/>
              </a:solidFill>
            </a:endParaRPr>
          </a:p>
        </p:txBody>
      </p:sp>
      <p:sp>
        <p:nvSpPr>
          <p:cNvPr id="6" name="Text Placeholder 5"/>
          <p:cNvSpPr>
            <a:spLocks noGrp="1"/>
          </p:cNvSpPr>
          <p:nvPr>
            <p:ph type="body" sz="quarter" idx="10"/>
          </p:nvPr>
        </p:nvSpPr>
        <p:spPr>
          <a:xfrm>
            <a:off x="274702" y="1211287"/>
            <a:ext cx="5083271" cy="5019836"/>
          </a:xfrm>
        </p:spPr>
        <p:txBody>
          <a:bodyPr vert="horz" wrap="square" lIns="146304" tIns="91440" rIns="146304" bIns="91440" rtlCol="0" anchor="t">
            <a:spAutoFit/>
          </a:bodyPr>
          <a:lstStyle/>
          <a:p>
            <a:pPr marL="342900" lvl="0" indent="-342900">
              <a:spcBef>
                <a:spcPts val="0"/>
              </a:spcBef>
              <a:spcAft>
                <a:spcPts val="2000"/>
              </a:spcAft>
              <a:buClrTx/>
              <a:buSzTx/>
              <a:buFont typeface="Arial" panose="020B0604020202020204" pitchFamily="34" charset="0"/>
              <a:buChar char="•"/>
              <a:defRPr/>
            </a:pPr>
            <a:r>
              <a:rPr lang="en-US" sz="2400" dirty="0">
                <a:solidFill>
                  <a:schemeClr val="tx1"/>
                </a:solidFill>
              </a:rPr>
              <a:t>Command is used to collect all or specific logs from Azure Stack Hub components</a:t>
            </a:r>
          </a:p>
          <a:p>
            <a:pPr marL="342900" lvl="0" indent="-342900">
              <a:spcBef>
                <a:spcPts val="0"/>
              </a:spcBef>
              <a:spcAft>
                <a:spcPts val="2000"/>
              </a:spcAft>
              <a:buClrTx/>
              <a:buSzTx/>
              <a:buFont typeface="Arial" panose="020B0604020202020204" pitchFamily="34" charset="0"/>
              <a:buChar char="•"/>
              <a:defRPr/>
            </a:pPr>
            <a:r>
              <a:rPr lang="en-US" sz="2400" dirty="0">
                <a:solidFill>
                  <a:schemeClr val="tx1"/>
                </a:solidFill>
              </a:rPr>
              <a:t>All logs are saved a user-defined UNC Path as zip files</a:t>
            </a:r>
          </a:p>
          <a:p>
            <a:pPr marL="342900" lvl="0" indent="-342900">
              <a:spcBef>
                <a:spcPts val="0"/>
              </a:spcBef>
              <a:spcAft>
                <a:spcPts val="2000"/>
              </a:spcAft>
              <a:buClrTx/>
              <a:buSzTx/>
              <a:buFont typeface="Arial" panose="020B0604020202020204" pitchFamily="34" charset="0"/>
              <a:buChar char="•"/>
              <a:defRPr/>
            </a:pPr>
            <a:r>
              <a:rPr lang="en-US" sz="2400" dirty="0">
                <a:solidFill>
                  <a:schemeClr val="tx1"/>
                </a:solidFill>
              </a:rPr>
              <a:t>Get-</a:t>
            </a:r>
            <a:r>
              <a:rPr lang="en-US" sz="2400" dirty="0" err="1">
                <a:solidFill>
                  <a:schemeClr val="tx1"/>
                </a:solidFill>
              </a:rPr>
              <a:t>AzureStackLog</a:t>
            </a:r>
            <a:r>
              <a:rPr lang="en-US" sz="2400" dirty="0">
                <a:solidFill>
                  <a:schemeClr val="tx1"/>
                </a:solidFill>
              </a:rPr>
              <a:t> is available on the (locked) Privileged Endpoint</a:t>
            </a:r>
            <a:endParaRPr lang="en-US" sz="2400" dirty="0">
              <a:solidFill>
                <a:schemeClr val="tx1"/>
              </a:solidFill>
              <a:cs typeface="Segoe UI Light"/>
            </a:endParaRPr>
          </a:p>
          <a:p>
            <a:pPr marL="342900" lvl="0" indent="-342900">
              <a:spcBef>
                <a:spcPts val="0"/>
              </a:spcBef>
              <a:spcAft>
                <a:spcPts val="2000"/>
              </a:spcAft>
              <a:buClrTx/>
              <a:buSzTx/>
              <a:buFont typeface="Arial" panose="020B0604020202020204" pitchFamily="34" charset="0"/>
              <a:buChar char="•"/>
              <a:defRPr/>
            </a:pPr>
            <a:endParaRPr lang="en-US" sz="2400" dirty="0">
              <a:solidFill>
                <a:schemeClr val="tx1"/>
              </a:solidFill>
              <a:latin typeface="Consolas" panose="020B0609020204030204" pitchFamily="49" charset="0"/>
              <a:cs typeface="Segoe UI" panose="020B0502040204020203" pitchFamily="34" charset="0"/>
            </a:endParaRPr>
          </a:p>
          <a:p>
            <a:pPr marL="342900" lvl="0" indent="-342900">
              <a:spcBef>
                <a:spcPts val="0"/>
              </a:spcBef>
              <a:spcAft>
                <a:spcPts val="2000"/>
              </a:spcAft>
              <a:buClrTx/>
              <a:buSzTx/>
              <a:buFont typeface="Arial" panose="020B0604020202020204" pitchFamily="34" charset="0"/>
              <a:buChar char="•"/>
              <a:defRPr/>
            </a:pPr>
            <a:endParaRPr lang="en-US" sz="2400" dirty="0">
              <a:solidFill>
                <a:schemeClr val="tx1"/>
              </a:solidFill>
              <a:latin typeface="Consolas" panose="020B0609020204030204" pitchFamily="49" charset="0"/>
              <a:cs typeface="Segoe UI" panose="020B0502040204020203" pitchFamily="34" charset="0"/>
            </a:endParaRPr>
          </a:p>
          <a:p>
            <a:pPr marL="342900" lvl="0" indent="-342900">
              <a:spcBef>
                <a:spcPts val="0"/>
              </a:spcBef>
              <a:spcAft>
                <a:spcPts val="2000"/>
              </a:spcAft>
              <a:buClrTx/>
              <a:buSzTx/>
              <a:buFont typeface="Arial" panose="020B0604020202020204" pitchFamily="34" charset="0"/>
              <a:buChar char="•"/>
              <a:defRPr/>
            </a:pPr>
            <a:endParaRPr lang="en-US" sz="1800" dirty="0">
              <a:solidFill>
                <a:srgbClr val="00188F"/>
              </a:solidFill>
              <a:latin typeface="Consolas" panose="020B0609020204030204" pitchFamily="49" charset="0"/>
              <a:cs typeface="Segoe UI" panose="020B0502040204020203" pitchFamily="34" charset="0"/>
            </a:endParaRPr>
          </a:p>
          <a:p>
            <a:pPr marL="584200" lvl="1" indent="-241300">
              <a:spcBef>
                <a:spcPts val="0"/>
              </a:spcBef>
              <a:spcAft>
                <a:spcPts val="2000"/>
              </a:spcAft>
              <a:buSzTx/>
              <a:buFont typeface="Wingdings" panose="05000000000000000000" pitchFamily="2" charset="2"/>
              <a:buChar char="§"/>
              <a:defRPr/>
            </a:pPr>
            <a:endParaRPr lang="en-US" sz="400" dirty="0">
              <a:solidFill>
                <a:srgbClr val="353535"/>
              </a:solidFill>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CB0B3A30-0BC6-4476-B840-E7763AF9DFF4}"/>
              </a:ext>
            </a:extLst>
          </p:cNvPr>
          <p:cNvSpPr/>
          <p:nvPr/>
        </p:nvSpPr>
        <p:spPr>
          <a:xfrm>
            <a:off x="676808" y="5397982"/>
            <a:ext cx="11549892" cy="1107996"/>
          </a:xfrm>
          <a:prstGeom prst="rect">
            <a:avLst/>
          </a:prstGeom>
        </p:spPr>
        <p:txBody>
          <a:bodyPr wrap="square" anchor="t">
            <a:spAutoFit/>
          </a:bodyPr>
          <a:lstStyle/>
          <a:p>
            <a:r>
              <a:rPr lang="en-US" sz="2400">
                <a:solidFill>
                  <a:srgbClr val="0000FF"/>
                </a:solidFill>
                <a:latin typeface="Consolas"/>
              </a:rPr>
              <a:t>Get-</a:t>
            </a:r>
            <a:r>
              <a:rPr lang="en-US" sz="2400" err="1">
                <a:solidFill>
                  <a:srgbClr val="0000FF"/>
                </a:solidFill>
                <a:latin typeface="Consolas"/>
              </a:rPr>
              <a:t>AzureStackLog</a:t>
            </a:r>
            <a:r>
              <a:rPr lang="en-US" sz="2400">
                <a:solidFill>
                  <a:prstClr val="black"/>
                </a:solidFill>
                <a:latin typeface="Consolas"/>
              </a:rPr>
              <a:t> </a:t>
            </a:r>
            <a:r>
              <a:rPr lang="en-US" sz="2400">
                <a:solidFill>
                  <a:srgbClr val="000080"/>
                </a:solidFill>
                <a:latin typeface="Consolas"/>
              </a:rPr>
              <a:t>–</a:t>
            </a:r>
            <a:r>
              <a:rPr lang="en-US" sz="2400" err="1">
                <a:solidFill>
                  <a:srgbClr val="000080"/>
                </a:solidFill>
                <a:latin typeface="Consolas"/>
              </a:rPr>
              <a:t>OutputSharePath</a:t>
            </a:r>
            <a:r>
              <a:rPr lang="en-US" sz="2400">
                <a:solidFill>
                  <a:prstClr val="black"/>
                </a:solidFill>
                <a:latin typeface="Consolas"/>
              </a:rPr>
              <a:t> </a:t>
            </a:r>
            <a:r>
              <a:rPr lang="en-US" sz="2400">
                <a:solidFill>
                  <a:srgbClr val="8A2BE2"/>
                </a:solidFill>
                <a:latin typeface="Consolas"/>
                <a:hlinkClick r:id="rId3"/>
              </a:rPr>
              <a:t>\\path\of\your\choice</a:t>
            </a:r>
            <a:r>
              <a:rPr lang="en-US" sz="2400">
                <a:solidFill>
                  <a:srgbClr val="8A2BE2"/>
                </a:solidFill>
                <a:latin typeface="Consolas"/>
              </a:rPr>
              <a:t> -</a:t>
            </a:r>
            <a:r>
              <a:rPr lang="en-US" sz="2400" err="1">
                <a:solidFill>
                  <a:srgbClr val="8A2BE2"/>
                </a:solidFill>
                <a:latin typeface="Consolas"/>
              </a:rPr>
              <a:t>OutputShareCredential</a:t>
            </a:r>
            <a:r>
              <a:rPr lang="en-US" sz="2400">
                <a:solidFill>
                  <a:srgbClr val="8A2BE2"/>
                </a:solidFill>
                <a:latin typeface="Consolas"/>
              </a:rPr>
              <a:t> $cred</a:t>
            </a:r>
            <a:endParaRPr lang="en-US" sz="2400">
              <a:solidFill>
                <a:prstClr val="black"/>
              </a:solidFill>
              <a:latin typeface="Consolas"/>
            </a:endParaRPr>
          </a:p>
          <a:p>
            <a:r>
              <a:rPr lang="en-US">
                <a:solidFill>
                  <a:prstClr val="black"/>
                </a:solidFill>
                <a:latin typeface="Lucida Console" panose="020B0609040504020204" pitchFamily="49" charset="0"/>
              </a:rPr>
              <a:t> </a:t>
            </a:r>
          </a:p>
        </p:txBody>
      </p:sp>
      <p:pic>
        <p:nvPicPr>
          <p:cNvPr id="5" name="Picture 4" descr="A close up of a map&#10;&#10;Description generated with very high confidence">
            <a:extLst>
              <a:ext uri="{FF2B5EF4-FFF2-40B4-BE49-F238E27FC236}">
                <a16:creationId xmlns:a16="http://schemas.microsoft.com/office/drawing/2014/main" id="{3AEA1F34-55F3-4775-9CE6-4681C10067BE}"/>
              </a:ext>
            </a:extLst>
          </p:cNvPr>
          <p:cNvPicPr>
            <a:picLocks noChangeAspect="1"/>
          </p:cNvPicPr>
          <p:nvPr/>
        </p:nvPicPr>
        <p:blipFill>
          <a:blip r:embed="rId4"/>
          <a:stretch>
            <a:fillRect/>
          </a:stretch>
        </p:blipFill>
        <p:spPr>
          <a:xfrm>
            <a:off x="5944782" y="1211287"/>
            <a:ext cx="5515745" cy="3143689"/>
          </a:xfrm>
          <a:prstGeom prst="rect">
            <a:avLst/>
          </a:prstGeom>
        </p:spPr>
      </p:pic>
    </p:spTree>
    <p:extLst>
      <p:ext uri="{BB962C8B-B14F-4D97-AF65-F5344CB8AC3E}">
        <p14:creationId xmlns:p14="http://schemas.microsoft.com/office/powerpoint/2010/main" val="417833796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defRPr/>
            </a:pPr>
            <a:r>
              <a:rPr lang="en-US"/>
              <a:t>Get-</a:t>
            </a:r>
            <a:r>
              <a:rPr lang="en-US" err="1"/>
              <a:t>AzureStack</a:t>
            </a:r>
            <a:r>
              <a:rPr lang="en-US"/>
              <a:t> additional information</a:t>
            </a:r>
            <a:endParaRPr lang="en-US">
              <a:solidFill>
                <a:srgbClr val="353535"/>
              </a:solidFill>
            </a:endParaRPr>
          </a:p>
        </p:txBody>
      </p:sp>
      <p:sp>
        <p:nvSpPr>
          <p:cNvPr id="6" name="Text Placeholder 5"/>
          <p:cNvSpPr>
            <a:spLocks noGrp="1"/>
          </p:cNvSpPr>
          <p:nvPr>
            <p:ph type="body" sz="quarter" idx="10"/>
          </p:nvPr>
        </p:nvSpPr>
        <p:spPr>
          <a:xfrm>
            <a:off x="274702" y="1211287"/>
            <a:ext cx="11888787" cy="4867999"/>
          </a:xfrm>
        </p:spPr>
        <p:txBody>
          <a:bodyPr vert="horz" wrap="square" lIns="146304" tIns="91440" rIns="146304" bIns="91440" rtlCol="0" anchor="t">
            <a:spAutoFit/>
          </a:bodyPr>
          <a:lstStyle/>
          <a:p>
            <a:pPr marL="342900" indent="-342900">
              <a:lnSpc>
                <a:spcPct val="100000"/>
              </a:lnSpc>
              <a:spcBef>
                <a:spcPts val="200"/>
              </a:spcBef>
              <a:buFont typeface="Wingdings" panose="05000000000000000000" pitchFamily="2" charset="2"/>
              <a:buChar char="§"/>
            </a:pPr>
            <a:r>
              <a:rPr lang="en-US" sz="2800">
                <a:solidFill>
                  <a:schemeClr val="tx1"/>
                </a:solidFill>
              </a:rPr>
              <a:t>Additional parameters</a:t>
            </a:r>
          </a:p>
          <a:p>
            <a:pPr marL="800100" lvl="1" indent="-342900">
              <a:lnSpc>
                <a:spcPct val="100000"/>
              </a:lnSpc>
              <a:spcBef>
                <a:spcPts val="200"/>
              </a:spcBef>
              <a:buFont typeface="Wingdings" panose="05000000000000000000" pitchFamily="2" charset="2"/>
              <a:buChar char="§"/>
            </a:pPr>
            <a:r>
              <a:rPr lang="en-US" sz="1800">
                <a:solidFill>
                  <a:schemeClr val="tx1"/>
                </a:solidFill>
                <a:latin typeface="+mj-lt"/>
              </a:rPr>
              <a:t>If the </a:t>
            </a:r>
            <a:r>
              <a:rPr lang="en-US" sz="1800" b="1" err="1">
                <a:solidFill>
                  <a:schemeClr val="tx1"/>
                </a:solidFill>
                <a:latin typeface="+mj-lt"/>
              </a:rPr>
              <a:t>FromDate</a:t>
            </a:r>
            <a:r>
              <a:rPr lang="en-US" sz="1800">
                <a:solidFill>
                  <a:schemeClr val="tx1"/>
                </a:solidFill>
                <a:latin typeface="+mj-lt"/>
              </a:rPr>
              <a:t> and </a:t>
            </a:r>
            <a:r>
              <a:rPr lang="en-US" sz="1800" b="1" err="1">
                <a:solidFill>
                  <a:schemeClr val="tx1"/>
                </a:solidFill>
                <a:latin typeface="+mj-lt"/>
              </a:rPr>
              <a:t>ToDate</a:t>
            </a:r>
            <a:r>
              <a:rPr lang="en-US" sz="1800">
                <a:solidFill>
                  <a:schemeClr val="tx1"/>
                </a:solidFill>
                <a:latin typeface="+mj-lt"/>
              </a:rPr>
              <a:t> parameters are not specified, logs are collected for the </a:t>
            </a:r>
            <a:r>
              <a:rPr lang="en-US" sz="1800" u="sng">
                <a:solidFill>
                  <a:schemeClr val="tx1"/>
                </a:solidFill>
                <a:latin typeface="+mj-lt"/>
              </a:rPr>
              <a:t>past four hours by default.</a:t>
            </a:r>
            <a:endParaRPr lang="en-US" sz="1800" u="sng">
              <a:solidFill>
                <a:schemeClr val="tx1"/>
              </a:solidFill>
              <a:latin typeface="+mj-lt"/>
              <a:cs typeface="Segoe UI Light"/>
            </a:endParaRPr>
          </a:p>
          <a:p>
            <a:pPr marL="800100" lvl="1" indent="-342900">
              <a:lnSpc>
                <a:spcPct val="100000"/>
              </a:lnSpc>
              <a:spcBef>
                <a:spcPts val="200"/>
              </a:spcBef>
              <a:buFont typeface="Wingdings" panose="05000000000000000000" pitchFamily="2" charset="2"/>
              <a:buChar char="§"/>
            </a:pPr>
            <a:r>
              <a:rPr lang="en-US" sz="1800">
                <a:solidFill>
                  <a:schemeClr val="tx1"/>
                </a:solidFill>
                <a:latin typeface="+mj-lt"/>
              </a:rPr>
              <a:t>The </a:t>
            </a:r>
            <a:r>
              <a:rPr lang="en-US" sz="1800" b="1" err="1">
                <a:solidFill>
                  <a:schemeClr val="tx1"/>
                </a:solidFill>
                <a:latin typeface="+mj-lt"/>
              </a:rPr>
              <a:t>TimeOutInMinutes</a:t>
            </a:r>
            <a:r>
              <a:rPr lang="en-US" sz="1800">
                <a:solidFill>
                  <a:schemeClr val="tx1"/>
                </a:solidFill>
                <a:latin typeface="+mj-lt"/>
              </a:rPr>
              <a:t> parameter sets the timeout for log collection. Default is 150 (2.5 hours)</a:t>
            </a:r>
            <a:endParaRPr lang="en-US" sz="1800">
              <a:solidFill>
                <a:schemeClr val="tx1"/>
              </a:solidFill>
              <a:latin typeface="+mj-lt"/>
              <a:cs typeface="Segoe UI Light"/>
            </a:endParaRPr>
          </a:p>
          <a:p>
            <a:pPr marL="800100" lvl="1" indent="-342900">
              <a:lnSpc>
                <a:spcPct val="100000"/>
              </a:lnSpc>
              <a:spcBef>
                <a:spcPts val="200"/>
              </a:spcBef>
              <a:buFont typeface="Wingdings" panose="05000000000000000000" pitchFamily="2" charset="2"/>
              <a:buChar char="§"/>
            </a:pPr>
            <a:r>
              <a:rPr lang="en-US" sz="1800">
                <a:solidFill>
                  <a:srgbClr val="000000"/>
                </a:solidFill>
                <a:latin typeface="+mj-lt"/>
                <a:cs typeface="Segoe UI Light"/>
              </a:rPr>
              <a:t>Dump file log collection is disabled by default. To enable it, use the </a:t>
            </a:r>
            <a:r>
              <a:rPr lang="en-US" sz="1800" b="1" err="1">
                <a:solidFill>
                  <a:srgbClr val="000000"/>
                </a:solidFill>
                <a:latin typeface="+mj-lt"/>
                <a:cs typeface="Segoe UI Light"/>
              </a:rPr>
              <a:t>IncludeDumpFile</a:t>
            </a:r>
            <a:r>
              <a:rPr lang="en-US" sz="1800">
                <a:solidFill>
                  <a:srgbClr val="000000"/>
                </a:solidFill>
                <a:latin typeface="+mj-lt"/>
                <a:cs typeface="Segoe UI Light"/>
              </a:rPr>
              <a:t> switch parameter.</a:t>
            </a:r>
            <a:endParaRPr lang="en-US" sz="1800">
              <a:solidFill>
                <a:schemeClr val="tx1"/>
              </a:solidFill>
              <a:latin typeface="+mj-lt"/>
              <a:cs typeface="Segoe UI Light"/>
            </a:endParaRPr>
          </a:p>
          <a:p>
            <a:pPr marL="800100" lvl="1" indent="-342900">
              <a:lnSpc>
                <a:spcPct val="100000"/>
              </a:lnSpc>
              <a:spcBef>
                <a:spcPts val="200"/>
              </a:spcBef>
              <a:buFont typeface="Wingdings" panose="05000000000000000000" pitchFamily="2" charset="2"/>
              <a:buChar char="§"/>
            </a:pPr>
            <a:endParaRPr lang="en-US" sz="1800">
              <a:solidFill>
                <a:schemeClr val="tx1"/>
              </a:solidFill>
            </a:endParaRPr>
          </a:p>
          <a:p>
            <a:pPr marL="342900" indent="-342900">
              <a:lnSpc>
                <a:spcPct val="100000"/>
              </a:lnSpc>
              <a:spcBef>
                <a:spcPts val="200"/>
              </a:spcBef>
              <a:buFont typeface="Wingdings" panose="05000000000000000000" pitchFamily="2" charset="2"/>
              <a:buChar char="§"/>
            </a:pPr>
            <a:r>
              <a:rPr lang="en-US" sz="2800">
                <a:solidFill>
                  <a:schemeClr val="tx1"/>
                </a:solidFill>
              </a:rPr>
              <a:t>Get-AzureStackLog_Output.log </a:t>
            </a:r>
          </a:p>
          <a:p>
            <a:pPr marL="800100" lvl="1" indent="-342900">
              <a:lnSpc>
                <a:spcPct val="100000"/>
              </a:lnSpc>
              <a:spcBef>
                <a:spcPts val="200"/>
              </a:spcBef>
              <a:buFont typeface="Wingdings" panose="05000000000000000000" pitchFamily="2" charset="2"/>
              <a:buChar char="§"/>
            </a:pPr>
            <a:r>
              <a:rPr lang="en-US" sz="1800">
                <a:solidFill>
                  <a:schemeClr val="tx1"/>
                </a:solidFill>
                <a:latin typeface="+mj-lt"/>
              </a:rPr>
              <a:t>A file called </a:t>
            </a:r>
            <a:r>
              <a:rPr lang="en-US" sz="1800" b="1">
                <a:solidFill>
                  <a:schemeClr val="tx1"/>
                </a:solidFill>
                <a:latin typeface="+mj-lt"/>
              </a:rPr>
              <a:t>Get-AzureStackLog_Output.log </a:t>
            </a:r>
            <a:r>
              <a:rPr lang="en-US" sz="1800">
                <a:solidFill>
                  <a:schemeClr val="tx1"/>
                </a:solidFill>
                <a:latin typeface="+mj-lt"/>
              </a:rPr>
              <a:t>is also created in the folder that contains the zipped log files </a:t>
            </a:r>
            <a:endParaRPr lang="en-US" sz="1800">
              <a:solidFill>
                <a:schemeClr val="tx1"/>
              </a:solidFill>
              <a:latin typeface="+mj-lt"/>
              <a:cs typeface="Segoe UI Light"/>
            </a:endParaRPr>
          </a:p>
          <a:p>
            <a:pPr marL="800100" lvl="1" indent="-342900">
              <a:lnSpc>
                <a:spcPct val="100000"/>
              </a:lnSpc>
              <a:spcBef>
                <a:spcPts val="200"/>
              </a:spcBef>
              <a:buFont typeface="Wingdings" panose="05000000000000000000" pitchFamily="2" charset="2"/>
              <a:buChar char="§"/>
            </a:pPr>
            <a:r>
              <a:rPr lang="en-US" sz="1800">
                <a:solidFill>
                  <a:schemeClr val="tx1"/>
                </a:solidFill>
                <a:latin typeface="+mj-lt"/>
              </a:rPr>
              <a:t>This file is a log of the command output, which can be used for troubleshooting problems during log collection</a:t>
            </a:r>
            <a:endParaRPr lang="en-US" sz="1800">
              <a:solidFill>
                <a:schemeClr val="tx1"/>
              </a:solidFill>
              <a:latin typeface="+mj-lt"/>
              <a:cs typeface="Segoe UI Light"/>
            </a:endParaRPr>
          </a:p>
          <a:p>
            <a:pPr marL="342900" indent="-342900">
              <a:buFont typeface="Wingdings" panose="05000000000000000000" pitchFamily="2" charset="2"/>
              <a:buChar char="§"/>
            </a:pPr>
            <a:endParaRPr lang="en-US" sz="2000"/>
          </a:p>
          <a:p>
            <a:pPr marL="342900" indent="-342900">
              <a:lnSpc>
                <a:spcPct val="100000"/>
              </a:lnSpc>
              <a:spcBef>
                <a:spcPts val="200"/>
              </a:spcBef>
              <a:buFont typeface="Wingdings" panose="05000000000000000000" pitchFamily="2" charset="2"/>
              <a:buChar char="§"/>
              <a:defRPr/>
            </a:pPr>
            <a:r>
              <a:rPr lang="en-US" sz="2800">
                <a:solidFill>
                  <a:schemeClr val="tx1"/>
                </a:solidFill>
              </a:rPr>
              <a:t>Important Information</a:t>
            </a:r>
          </a:p>
          <a:p>
            <a:pPr marL="800100" lvl="1" indent="-342900">
              <a:lnSpc>
                <a:spcPct val="100000"/>
              </a:lnSpc>
              <a:spcBef>
                <a:spcPts val="200"/>
              </a:spcBef>
              <a:buFont typeface="Wingdings" panose="05000000000000000000" pitchFamily="2" charset="2"/>
              <a:buChar char="§"/>
              <a:defRPr/>
            </a:pPr>
            <a:r>
              <a:rPr lang="en-US" sz="1800">
                <a:solidFill>
                  <a:schemeClr val="tx1"/>
                </a:solidFill>
                <a:latin typeface="+mj-lt"/>
              </a:rPr>
              <a:t>System and Event logs for the infrastructure VMs are collected in the </a:t>
            </a:r>
            <a:r>
              <a:rPr lang="en-US" sz="1800" err="1">
                <a:solidFill>
                  <a:schemeClr val="tx1"/>
                </a:solidFill>
                <a:latin typeface="+mj-lt"/>
              </a:rPr>
              <a:t>VirtualMachines</a:t>
            </a:r>
            <a:r>
              <a:rPr lang="en-US" sz="1800">
                <a:solidFill>
                  <a:schemeClr val="tx1"/>
                </a:solidFill>
                <a:latin typeface="+mj-lt"/>
              </a:rPr>
              <a:t> role</a:t>
            </a:r>
          </a:p>
          <a:p>
            <a:pPr marL="800100" lvl="1" indent="-342900">
              <a:lnSpc>
                <a:spcPct val="100000"/>
              </a:lnSpc>
              <a:spcBef>
                <a:spcPts val="0"/>
              </a:spcBef>
              <a:spcAft>
                <a:spcPts val="200"/>
              </a:spcAft>
              <a:buSzTx/>
              <a:buFont typeface="Arial" pitchFamily="34" charset="0"/>
              <a:buChar char="•"/>
              <a:defRPr/>
            </a:pPr>
            <a:r>
              <a:rPr lang="en-US" sz="1800">
                <a:solidFill>
                  <a:schemeClr val="tx1"/>
                </a:solidFill>
                <a:latin typeface="+mj-lt"/>
              </a:rPr>
              <a:t>System and Event logs for the physical hosts are collected in the BareMetal role</a:t>
            </a:r>
          </a:p>
          <a:p>
            <a:pPr marL="800100" lvl="1" indent="-342900">
              <a:lnSpc>
                <a:spcPct val="100000"/>
              </a:lnSpc>
              <a:spcBef>
                <a:spcPts val="0"/>
              </a:spcBef>
              <a:spcAft>
                <a:spcPts val="200"/>
              </a:spcAft>
              <a:buSzTx/>
              <a:buFont typeface="Arial" pitchFamily="34" charset="0"/>
              <a:buChar char="•"/>
              <a:defRPr/>
            </a:pPr>
            <a:r>
              <a:rPr lang="en-US" sz="1800">
                <a:solidFill>
                  <a:schemeClr val="tx1"/>
                </a:solidFill>
                <a:latin typeface="+mj-lt"/>
              </a:rPr>
              <a:t>Failover Cluster and Hyper-V event logs are collected in the Storage role</a:t>
            </a:r>
          </a:p>
          <a:p>
            <a:pPr marL="800100" lvl="1" indent="-342900">
              <a:lnSpc>
                <a:spcPct val="100000"/>
              </a:lnSpc>
              <a:spcBef>
                <a:spcPts val="0"/>
              </a:spcBef>
              <a:spcAft>
                <a:spcPts val="200"/>
              </a:spcAft>
              <a:buSzTx/>
              <a:buFont typeface="Arial" pitchFamily="34" charset="0"/>
              <a:buChar char="•"/>
              <a:defRPr/>
            </a:pPr>
            <a:r>
              <a:rPr lang="en-US" sz="1800">
                <a:solidFill>
                  <a:schemeClr val="tx1"/>
                </a:solidFill>
                <a:latin typeface="+mj-lt"/>
              </a:rPr>
              <a:t>ACS logs are collected in the Storage and ACS roles</a:t>
            </a:r>
          </a:p>
        </p:txBody>
      </p:sp>
    </p:spTree>
    <p:extLst>
      <p:ext uri="{BB962C8B-B14F-4D97-AF65-F5344CB8AC3E}">
        <p14:creationId xmlns:p14="http://schemas.microsoft.com/office/powerpoint/2010/main" val="411025413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7A35B6C-24D8-41A2-BBC7-3B78D0E94EF5}"/>
              </a:ext>
            </a:extLst>
          </p:cNvPr>
          <p:cNvPicPr>
            <a:picLocks noChangeAspect="1"/>
          </p:cNvPicPr>
          <p:nvPr/>
        </p:nvPicPr>
        <p:blipFill>
          <a:blip r:embed="rId3"/>
          <a:stretch>
            <a:fillRect/>
          </a:stretch>
        </p:blipFill>
        <p:spPr>
          <a:xfrm>
            <a:off x="2364695" y="2278062"/>
            <a:ext cx="6961892" cy="4682596"/>
          </a:xfrm>
          <a:prstGeom prst="rect">
            <a:avLst/>
          </a:prstGeom>
        </p:spPr>
      </p:pic>
      <p:sp>
        <p:nvSpPr>
          <p:cNvPr id="4" name="Title 16">
            <a:extLst>
              <a:ext uri="{FF2B5EF4-FFF2-40B4-BE49-F238E27FC236}">
                <a16:creationId xmlns:a16="http://schemas.microsoft.com/office/drawing/2014/main" id="{05A7FA09-8ABB-4B3A-93A2-6EC2AF702863}"/>
              </a:ext>
            </a:extLst>
          </p:cNvPr>
          <p:cNvSpPr txBox="1">
            <a:spLocks/>
          </p:cNvSpPr>
          <p:nvPr/>
        </p:nvSpPr>
        <p:spPr>
          <a:xfrm>
            <a:off x="0" y="25929"/>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a:ln w="3175">
                  <a:noFill/>
                </a:ln>
                <a:solidFill>
                  <a:srgbClr val="353535"/>
                </a:solidFill>
                <a:effectLst/>
                <a:uLnTx/>
                <a:uFillTx/>
                <a:latin typeface="Segoe UI Light"/>
                <a:ea typeface="+mn-ea"/>
                <a:cs typeface="Segoe UI" pitchFamily="34" charset="0"/>
              </a:rPr>
              <a:t>Getting Get-</a:t>
            </a:r>
            <a:r>
              <a:rPr kumimoji="0" lang="en-US" sz="4800" b="0" i="0" u="none" strike="noStrike" kern="1200" cap="none" spc="-102" normalizeH="0" baseline="0" noProof="0" err="1">
                <a:ln w="3175">
                  <a:noFill/>
                </a:ln>
                <a:solidFill>
                  <a:srgbClr val="353535"/>
                </a:solidFill>
                <a:effectLst/>
                <a:uLnTx/>
                <a:uFillTx/>
                <a:latin typeface="Segoe UI Light"/>
                <a:ea typeface="+mn-ea"/>
                <a:cs typeface="Segoe UI" pitchFamily="34" charset="0"/>
              </a:rPr>
              <a:t>AzureStackLog</a:t>
            </a:r>
            <a:r>
              <a:rPr kumimoji="0" lang="en-US" sz="4800" b="0" i="0" u="none" strike="noStrike" kern="1200" cap="none" spc="-102" normalizeH="0" baseline="0" noProof="0">
                <a:ln w="3175">
                  <a:noFill/>
                </a:ln>
                <a:solidFill>
                  <a:srgbClr val="353535"/>
                </a:solidFill>
                <a:effectLst/>
                <a:uLnTx/>
                <a:uFillTx/>
                <a:latin typeface="Segoe UI Light"/>
                <a:ea typeface="+mn-ea"/>
                <a:cs typeface="Segoe UI" pitchFamily="34" charset="0"/>
              </a:rPr>
              <a:t> data</a:t>
            </a:r>
          </a:p>
        </p:txBody>
      </p:sp>
      <p:sp>
        <p:nvSpPr>
          <p:cNvPr id="3" name="Text Placeholder 2">
            <a:extLst>
              <a:ext uri="{FF2B5EF4-FFF2-40B4-BE49-F238E27FC236}">
                <a16:creationId xmlns:a16="http://schemas.microsoft.com/office/drawing/2014/main" id="{E0F96B60-0A7C-4180-9ECC-38596806158E}"/>
              </a:ext>
            </a:extLst>
          </p:cNvPr>
          <p:cNvSpPr>
            <a:spLocks noGrp="1"/>
          </p:cNvSpPr>
          <p:nvPr>
            <p:ph type="body" sz="quarter" idx="10"/>
          </p:nvPr>
        </p:nvSpPr>
        <p:spPr>
          <a:xfrm>
            <a:off x="546911" y="845475"/>
            <a:ext cx="11461749" cy="1329595"/>
          </a:xfrm>
        </p:spPr>
        <p:txBody>
          <a:bodyPr/>
          <a:lstStyle/>
          <a:p>
            <a:pPr marL="457200" indent="-457200">
              <a:buFont typeface="Wingdings" panose="05000000000000000000" pitchFamily="2" charset="2"/>
              <a:buChar char="§"/>
            </a:pPr>
            <a:r>
              <a:rPr lang="en-US" sz="2400"/>
              <a:t>The default grab is all logs for the </a:t>
            </a:r>
            <a:r>
              <a:rPr lang="en-US" sz="2400" b="1">
                <a:solidFill>
                  <a:schemeClr val="accent1">
                    <a:lumMod val="50000"/>
                  </a:schemeClr>
                </a:solidFill>
              </a:rPr>
              <a:t>past 4 hours </a:t>
            </a:r>
            <a:r>
              <a:rPr lang="en-US" sz="2400"/>
              <a:t>(default)</a:t>
            </a:r>
          </a:p>
          <a:p>
            <a:pPr marL="457200" indent="-457200">
              <a:buFont typeface="Wingdings" panose="05000000000000000000" pitchFamily="2" charset="2"/>
              <a:buChar char="§"/>
            </a:pPr>
            <a:r>
              <a:rPr lang="en-US" sz="2400"/>
              <a:t>This can be adjusted by adding the </a:t>
            </a:r>
            <a:r>
              <a:rPr lang="en-US" sz="2400" b="1">
                <a:solidFill>
                  <a:schemeClr val="accent1">
                    <a:lumMod val="50000"/>
                  </a:schemeClr>
                </a:solidFill>
              </a:rPr>
              <a:t>–</a:t>
            </a:r>
            <a:r>
              <a:rPr lang="en-US" sz="2400" b="1" err="1">
                <a:solidFill>
                  <a:schemeClr val="accent1">
                    <a:lumMod val="50000"/>
                  </a:schemeClr>
                </a:solidFill>
              </a:rPr>
              <a:t>FromDate</a:t>
            </a:r>
            <a:r>
              <a:rPr lang="en-US" sz="2400" b="1">
                <a:solidFill>
                  <a:schemeClr val="accent1">
                    <a:lumMod val="50000"/>
                  </a:schemeClr>
                </a:solidFill>
              </a:rPr>
              <a:t> </a:t>
            </a:r>
            <a:r>
              <a:rPr lang="en-US" sz="2400"/>
              <a:t>&amp; </a:t>
            </a:r>
            <a:r>
              <a:rPr lang="en-US" sz="2400" b="1">
                <a:solidFill>
                  <a:schemeClr val="accent1">
                    <a:lumMod val="50000"/>
                  </a:schemeClr>
                </a:solidFill>
              </a:rPr>
              <a:t>-</a:t>
            </a:r>
            <a:r>
              <a:rPr lang="en-US" sz="2400" b="1" err="1">
                <a:solidFill>
                  <a:schemeClr val="accent1">
                    <a:lumMod val="50000"/>
                  </a:schemeClr>
                </a:solidFill>
              </a:rPr>
              <a:t>ToDate</a:t>
            </a:r>
            <a:r>
              <a:rPr lang="en-US" sz="2400" b="1">
                <a:solidFill>
                  <a:schemeClr val="accent1">
                    <a:lumMod val="50000"/>
                  </a:schemeClr>
                </a:solidFill>
              </a:rPr>
              <a:t> </a:t>
            </a:r>
            <a:r>
              <a:rPr lang="en-US" sz="2400"/>
              <a:t>switches</a:t>
            </a:r>
          </a:p>
          <a:p>
            <a:pPr marL="457200" indent="-457200">
              <a:buFont typeface="Wingdings" panose="05000000000000000000" pitchFamily="2" charset="2"/>
              <a:buChar char="§"/>
            </a:pPr>
            <a:r>
              <a:rPr lang="en-US" sz="2400"/>
              <a:t>Logs can be filtered by using the </a:t>
            </a:r>
            <a:r>
              <a:rPr lang="en-US" sz="2400" b="1">
                <a:solidFill>
                  <a:schemeClr val="accent1">
                    <a:lumMod val="50000"/>
                  </a:schemeClr>
                </a:solidFill>
              </a:rPr>
              <a:t>–</a:t>
            </a:r>
            <a:r>
              <a:rPr lang="en-US" sz="2400" b="1" err="1">
                <a:solidFill>
                  <a:schemeClr val="accent1">
                    <a:lumMod val="50000"/>
                  </a:schemeClr>
                </a:solidFill>
              </a:rPr>
              <a:t>FilterByRole</a:t>
            </a:r>
            <a:r>
              <a:rPr lang="en-US" sz="2400" b="1">
                <a:solidFill>
                  <a:schemeClr val="accent1">
                    <a:lumMod val="50000"/>
                  </a:schemeClr>
                </a:solidFill>
              </a:rPr>
              <a:t> </a:t>
            </a:r>
            <a:r>
              <a:rPr lang="en-US" sz="2400"/>
              <a:t>switch</a:t>
            </a:r>
          </a:p>
        </p:txBody>
      </p:sp>
      <p:sp>
        <p:nvSpPr>
          <p:cNvPr id="7" name="Rectangle 6">
            <a:extLst>
              <a:ext uri="{FF2B5EF4-FFF2-40B4-BE49-F238E27FC236}">
                <a16:creationId xmlns:a16="http://schemas.microsoft.com/office/drawing/2014/main" id="{C2958E17-C128-49D6-99FB-FD83DA5E9159}"/>
              </a:ext>
            </a:extLst>
          </p:cNvPr>
          <p:cNvSpPr/>
          <p:nvPr/>
        </p:nvSpPr>
        <p:spPr bwMode="auto">
          <a:xfrm>
            <a:off x="5902552" y="8358766"/>
            <a:ext cx="1915885" cy="273225"/>
          </a:xfrm>
          <a:prstGeom prst="rect">
            <a:avLst/>
          </a:prstGeom>
          <a:noFill/>
          <a:ln w="25400">
            <a:solidFill>
              <a:srgbClr val="FF0000"/>
            </a:solidFill>
            <a:headEnd type="none" w="med" len="med"/>
            <a:tailEnd type="none" w="med" len="med"/>
          </a:ln>
          <a:effectLst>
            <a:outerShdw blurRad="50800" dist="50800" dir="5400000" algn="ctr" rotWithShape="0">
              <a:schemeClr val="tx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6253CFE7-944C-44AD-8851-4DE65FBB867D}"/>
              </a:ext>
            </a:extLst>
          </p:cNvPr>
          <p:cNvCxnSpPr>
            <a:cxnSpLocks/>
          </p:cNvCxnSpPr>
          <p:nvPr/>
        </p:nvCxnSpPr>
        <p:spPr>
          <a:xfrm flipH="1">
            <a:off x="7437437" y="2290660"/>
            <a:ext cx="609600" cy="1582338"/>
          </a:xfrm>
          <a:prstGeom prst="straightConnector1">
            <a:avLst/>
          </a:prstGeom>
          <a:ln w="22225">
            <a:solidFill>
              <a:schemeClr val="accent1">
                <a:lumMod val="50000"/>
              </a:schemeClr>
            </a:solidFill>
            <a:headEnd type="none"/>
            <a:tailEnd type="triangle"/>
          </a:ln>
          <a:effectLst>
            <a:outerShdw blurRad="50800" dist="50800" dir="5400000" algn="ctr" rotWithShape="0">
              <a:schemeClr val="tx1">
                <a:lumMod val="60000"/>
                <a:lumOff val="40000"/>
              </a:schemeClr>
            </a:outerShdw>
          </a:effectLst>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A3A4C21-9DCC-4F63-B43A-97D5A0A3BA64}"/>
              </a:ext>
            </a:extLst>
          </p:cNvPr>
          <p:cNvSpPr/>
          <p:nvPr/>
        </p:nvSpPr>
        <p:spPr bwMode="auto">
          <a:xfrm>
            <a:off x="2770015" y="3883962"/>
            <a:ext cx="6039021" cy="219271"/>
          </a:xfrm>
          <a:prstGeom prst="rect">
            <a:avLst/>
          </a:prstGeom>
          <a:noFill/>
          <a:ln w="25400">
            <a:solidFill>
              <a:srgbClr val="FF0000"/>
            </a:solidFill>
            <a:headEnd type="none" w="med" len="med"/>
            <a:tailEnd type="none" w="med" len="med"/>
          </a:ln>
          <a:effectLst>
            <a:outerShdw blurRad="50800" dist="50800" dir="5400000" algn="ctr" rotWithShape="0">
              <a:schemeClr val="tx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Rectangle 11">
            <a:extLst>
              <a:ext uri="{FF2B5EF4-FFF2-40B4-BE49-F238E27FC236}">
                <a16:creationId xmlns:a16="http://schemas.microsoft.com/office/drawing/2014/main" id="{FA17CEAE-801D-400E-863B-4C7EDE0D8561}"/>
              </a:ext>
            </a:extLst>
          </p:cNvPr>
          <p:cNvSpPr/>
          <p:nvPr/>
        </p:nvSpPr>
        <p:spPr bwMode="auto">
          <a:xfrm>
            <a:off x="2780901" y="4264964"/>
            <a:ext cx="6409136" cy="219271"/>
          </a:xfrm>
          <a:prstGeom prst="rect">
            <a:avLst/>
          </a:prstGeom>
          <a:noFill/>
          <a:ln w="25400">
            <a:solidFill>
              <a:srgbClr val="FF0000"/>
            </a:solidFill>
            <a:headEnd type="none" w="med" len="med"/>
            <a:tailEnd type="none" w="med" len="med"/>
          </a:ln>
          <a:effectLst>
            <a:outerShdw blurRad="50800" dist="50800" dir="5400000" algn="ctr" rotWithShape="0">
              <a:schemeClr val="tx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1472088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3F0E6-7200-4639-A1FE-2977C030920E}"/>
              </a:ext>
            </a:extLst>
          </p:cNvPr>
          <p:cNvSpPr>
            <a:spLocks noGrp="1"/>
          </p:cNvSpPr>
          <p:nvPr>
            <p:ph type="title"/>
          </p:nvPr>
        </p:nvSpPr>
        <p:spPr>
          <a:xfrm>
            <a:off x="-1" y="0"/>
            <a:ext cx="12593054" cy="917575"/>
          </a:xfrm>
        </p:spPr>
        <p:txBody>
          <a:bodyPr/>
          <a:lstStyle/>
          <a:p>
            <a:r>
              <a:rPr lang="en-US" sz="4000"/>
              <a:t>Get-</a:t>
            </a:r>
            <a:r>
              <a:rPr lang="en-US" sz="4000" err="1"/>
              <a:t>AzureStackLog</a:t>
            </a:r>
            <a:r>
              <a:rPr lang="en-US" sz="4000"/>
              <a:t> filtering – How we get the roles we need</a:t>
            </a:r>
          </a:p>
        </p:txBody>
      </p:sp>
      <p:sp>
        <p:nvSpPr>
          <p:cNvPr id="3" name="Text Placeholder 2">
            <a:extLst>
              <a:ext uri="{FF2B5EF4-FFF2-40B4-BE49-F238E27FC236}">
                <a16:creationId xmlns:a16="http://schemas.microsoft.com/office/drawing/2014/main" id="{8C4A8CE5-CFD3-4257-801D-9F48680A4140}"/>
              </a:ext>
            </a:extLst>
          </p:cNvPr>
          <p:cNvSpPr>
            <a:spLocks noGrp="1"/>
          </p:cNvSpPr>
          <p:nvPr>
            <p:ph type="body" sz="quarter" idx="10"/>
          </p:nvPr>
        </p:nvSpPr>
        <p:spPr>
          <a:xfrm>
            <a:off x="273843" y="909637"/>
            <a:ext cx="11889564" cy="738664"/>
          </a:xfrm>
        </p:spPr>
        <p:txBody>
          <a:bodyPr vert="horz" wrap="square" lIns="146304" tIns="91440" rIns="146304" bIns="91440" rtlCol="0" anchor="t">
            <a:spAutoFit/>
          </a:bodyPr>
          <a:lstStyle/>
          <a:p>
            <a:r>
              <a:rPr lang="en-US" sz="2000" b="1">
                <a:latin typeface="Consolas" panose="020B0609020204030204" pitchFamily="49" charset="0"/>
              </a:rPr>
              <a:t>Example: </a:t>
            </a:r>
            <a:r>
              <a:rPr lang="en-US" sz="2000">
                <a:solidFill>
                  <a:srgbClr val="0000FF"/>
                </a:solidFill>
                <a:latin typeface="Lucida Console" panose="020B0609040504020204" pitchFamily="49" charset="0"/>
              </a:rPr>
              <a:t>Get-</a:t>
            </a:r>
            <a:r>
              <a:rPr lang="en-US" sz="2000" err="1">
                <a:solidFill>
                  <a:srgbClr val="0000FF"/>
                </a:solidFill>
                <a:latin typeface="Lucida Console" panose="020B0609040504020204" pitchFamily="49" charset="0"/>
              </a:rPr>
              <a:t>AzureStackLog</a:t>
            </a:r>
            <a:r>
              <a:rPr lang="en-US" sz="2000">
                <a:solidFill>
                  <a:prstClr val="black"/>
                </a:solidFill>
                <a:latin typeface="Lucida Console" panose="020B0609040504020204" pitchFamily="49" charset="0"/>
              </a:rPr>
              <a:t> </a:t>
            </a:r>
            <a:r>
              <a:rPr lang="en-US" sz="2000">
                <a:solidFill>
                  <a:srgbClr val="000080"/>
                </a:solidFill>
                <a:latin typeface="Lucida Console" panose="020B0609040504020204" pitchFamily="49" charset="0"/>
              </a:rPr>
              <a:t>-</a:t>
            </a:r>
            <a:r>
              <a:rPr lang="en-US" sz="2000" err="1">
                <a:solidFill>
                  <a:srgbClr val="000080"/>
                </a:solidFill>
                <a:latin typeface="Lucida Console" panose="020B0609040504020204" pitchFamily="49" charset="0"/>
              </a:rPr>
              <a:t>OutputSharePath</a:t>
            </a:r>
            <a:r>
              <a:rPr lang="en-US" sz="2000">
                <a:solidFill>
                  <a:prstClr val="black"/>
                </a:solidFill>
                <a:latin typeface="Lucida Console" panose="020B0609040504020204" pitchFamily="49" charset="0"/>
              </a:rPr>
              <a:t> </a:t>
            </a:r>
            <a:r>
              <a:rPr lang="en-US" sz="2000">
                <a:solidFill>
                  <a:srgbClr val="8A2BE2"/>
                </a:solidFill>
                <a:latin typeface="Lucida Console" panose="020B0609040504020204" pitchFamily="49" charset="0"/>
              </a:rPr>
              <a:t>"&lt;path&gt;"</a:t>
            </a:r>
            <a:r>
              <a:rPr lang="en-US" sz="2000">
                <a:solidFill>
                  <a:prstClr val="black"/>
                </a:solidFill>
                <a:latin typeface="Lucida Console" panose="020B0609040504020204" pitchFamily="49" charset="0"/>
              </a:rPr>
              <a:t> </a:t>
            </a:r>
            <a:r>
              <a:rPr lang="en-US" sz="2000">
                <a:solidFill>
                  <a:srgbClr val="000080"/>
                </a:solidFill>
                <a:latin typeface="Lucida Console" panose="020B0609040504020204" pitchFamily="49" charset="0"/>
              </a:rPr>
              <a:t>-</a:t>
            </a:r>
            <a:r>
              <a:rPr lang="en-US" sz="2000" err="1">
                <a:solidFill>
                  <a:srgbClr val="000080"/>
                </a:solidFill>
                <a:latin typeface="Lucida Console" panose="020B0609040504020204" pitchFamily="49" charset="0"/>
              </a:rPr>
              <a:t>OutputShareCredential</a:t>
            </a:r>
            <a:r>
              <a:rPr lang="en-US" sz="2000">
                <a:solidFill>
                  <a:srgbClr val="000000"/>
                </a:solidFill>
                <a:latin typeface="Lucida Console" panose="020B0609040504020204" pitchFamily="49" charset="0"/>
              </a:rPr>
              <a:t> $cred</a:t>
            </a:r>
            <a:r>
              <a:rPr lang="en-US" sz="2000">
                <a:solidFill>
                  <a:srgbClr val="8A2BE2"/>
                </a:solidFill>
                <a:latin typeface="Lucida Console" panose="020B0609040504020204" pitchFamily="49" charset="0"/>
              </a:rPr>
              <a:t> </a:t>
            </a:r>
            <a:r>
              <a:rPr lang="en-US" sz="2000">
                <a:solidFill>
                  <a:srgbClr val="000080"/>
                </a:solidFill>
                <a:latin typeface="Lucida Console" panose="020B0609040504020204" pitchFamily="49" charset="0"/>
              </a:rPr>
              <a:t>-</a:t>
            </a:r>
            <a:r>
              <a:rPr lang="en-US" sz="2000" err="1">
                <a:solidFill>
                  <a:srgbClr val="000080"/>
                </a:solidFill>
                <a:latin typeface="Lucida Console" panose="020B0609040504020204" pitchFamily="49" charset="0"/>
              </a:rPr>
              <a:t>FilterByRole</a:t>
            </a:r>
            <a:r>
              <a:rPr lang="en-US" sz="2000">
                <a:solidFill>
                  <a:prstClr val="black"/>
                </a:solidFill>
                <a:latin typeface="Lucida Console" panose="020B0609040504020204" pitchFamily="49" charset="0"/>
              </a:rPr>
              <a:t> </a:t>
            </a:r>
            <a:r>
              <a:rPr lang="en-US" sz="2000" err="1">
                <a:solidFill>
                  <a:srgbClr val="8A2BE2"/>
                </a:solidFill>
                <a:latin typeface="Lucida Console" panose="020B0609040504020204" pitchFamily="49" charset="0"/>
              </a:rPr>
              <a:t>VirtualMachines</a:t>
            </a:r>
            <a:r>
              <a:rPr lang="en-US" sz="2000" err="1">
                <a:solidFill>
                  <a:srgbClr val="A9A9A9"/>
                </a:solidFill>
                <a:latin typeface="Lucida Console" panose="020B0609040504020204" pitchFamily="49" charset="0"/>
              </a:rPr>
              <a:t>,</a:t>
            </a:r>
            <a:r>
              <a:rPr lang="en-US" sz="2000" err="1">
                <a:solidFill>
                  <a:srgbClr val="8A2BE2"/>
                </a:solidFill>
                <a:latin typeface="Lucida Console" panose="020B0609040504020204" pitchFamily="49" charset="0"/>
              </a:rPr>
              <a:t>BareMetal</a:t>
            </a:r>
            <a:r>
              <a:rPr lang="en-US" sz="2000">
                <a:solidFill>
                  <a:srgbClr val="8A2BE2"/>
                </a:solidFill>
                <a:latin typeface="Lucida Console" panose="020B0609040504020204" pitchFamily="49" charset="0"/>
              </a:rPr>
              <a:t> </a:t>
            </a:r>
            <a:endParaRPr lang="en-US" sz="2000">
              <a:solidFill>
                <a:srgbClr val="D83B01"/>
              </a:solidFill>
              <a:latin typeface="Consolas" panose="020B0609020204030204" pitchFamily="49" charset="0"/>
            </a:endParaRPr>
          </a:p>
        </p:txBody>
      </p:sp>
      <p:graphicFrame>
        <p:nvGraphicFramePr>
          <p:cNvPr id="4" name="Table 3">
            <a:extLst>
              <a:ext uri="{FF2B5EF4-FFF2-40B4-BE49-F238E27FC236}">
                <a16:creationId xmlns:a16="http://schemas.microsoft.com/office/drawing/2014/main" id="{F1E5F116-3984-4711-A8B1-8225C18BE226}"/>
              </a:ext>
            </a:extLst>
          </p:cNvPr>
          <p:cNvGraphicFramePr>
            <a:graphicFrameLocks noGrp="1"/>
          </p:cNvGraphicFramePr>
          <p:nvPr>
            <p:extLst>
              <p:ext uri="{D42A27DB-BD31-4B8C-83A1-F6EECF244321}">
                <p14:modId xmlns:p14="http://schemas.microsoft.com/office/powerpoint/2010/main" val="411344727"/>
              </p:ext>
            </p:extLst>
          </p:nvPr>
        </p:nvGraphicFramePr>
        <p:xfrm>
          <a:off x="1237161" y="1608523"/>
          <a:ext cx="8757068" cy="5257504"/>
        </p:xfrm>
        <a:graphic>
          <a:graphicData uri="http://schemas.openxmlformats.org/drawingml/2006/table">
            <a:tbl>
              <a:tblPr firstRow="1" firstCol="1" bandRow="1"/>
              <a:tblGrid>
                <a:gridCol w="2573661">
                  <a:extLst>
                    <a:ext uri="{9D8B030D-6E8A-4147-A177-3AD203B41FA5}">
                      <a16:colId xmlns:a16="http://schemas.microsoft.com/office/drawing/2014/main" val="2085852277"/>
                    </a:ext>
                  </a:extLst>
                </a:gridCol>
                <a:gridCol w="2558651">
                  <a:extLst>
                    <a:ext uri="{9D8B030D-6E8A-4147-A177-3AD203B41FA5}">
                      <a16:colId xmlns:a16="http://schemas.microsoft.com/office/drawing/2014/main" val="79634376"/>
                    </a:ext>
                  </a:extLst>
                </a:gridCol>
                <a:gridCol w="3624756">
                  <a:extLst>
                    <a:ext uri="{9D8B030D-6E8A-4147-A177-3AD203B41FA5}">
                      <a16:colId xmlns:a16="http://schemas.microsoft.com/office/drawing/2014/main" val="2687595129"/>
                    </a:ext>
                  </a:extLst>
                </a:gridCol>
              </a:tblGrid>
              <a:tr h="328594">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ACSMigrationService</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err="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ACSMonitoringService</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ACSSettingsService</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extLst>
                  <a:ext uri="{0D108BD9-81ED-4DB2-BD59-A6C34878D82A}">
                    <a16:rowId xmlns:a16="http://schemas.microsoft.com/office/drawing/2014/main" val="4067484368"/>
                  </a:ext>
                </a:extLst>
              </a:tr>
              <a:tr h="328594">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ACS</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ACSFabric</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ACSFrontEnd</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extLst>
                  <a:ext uri="{0D108BD9-81ED-4DB2-BD59-A6C34878D82A}">
                    <a16:rowId xmlns:a16="http://schemas.microsoft.com/office/drawing/2014/main" val="3765217972"/>
                  </a:ext>
                </a:extLst>
              </a:tr>
              <a:tr h="328594">
                <a:tc>
                  <a:txBody>
                    <a:bodyPr/>
                    <a:lstStyle/>
                    <a:p>
                      <a:pPr marL="0" marR="0">
                        <a:lnSpc>
                          <a:spcPct val="160000"/>
                        </a:lnSpc>
                        <a:spcBef>
                          <a:spcPts val="0"/>
                        </a:spcBef>
                        <a:spcAft>
                          <a:spcPts val="0"/>
                        </a:spcAft>
                      </a:pPr>
                      <a:r>
                        <a:rPr lang="en-US" sz="1400" b="1" err="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ACSTableMaster</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ACSTableServer</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ACSWac</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extLst>
                  <a:ext uri="{0D108BD9-81ED-4DB2-BD59-A6C34878D82A}">
                    <a16:rowId xmlns:a16="http://schemas.microsoft.com/office/drawing/2014/main" val="1475861365"/>
                  </a:ext>
                </a:extLst>
              </a:tr>
              <a:tr h="328594">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ADFS</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ASAppGateway</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err="1">
                          <a:solidFill>
                            <a:srgbClr val="D83B01"/>
                          </a:solidFill>
                          <a:effectLst>
                            <a:outerShdw blurRad="38100" dist="38100" dir="2700000" algn="tl">
                              <a:srgbClr val="000000">
                                <a:alpha val="43137"/>
                              </a:srgbClr>
                            </a:outerShdw>
                          </a:effectLst>
                          <a:latin typeface="Consolas" panose="020B0609020204030204" pitchFamily="49" charset="0"/>
                          <a:ea typeface="Times New Roman" panose="02020603050405020304" pitchFamily="18" charset="0"/>
                          <a:cs typeface="Courier New" panose="02070309020205020404" pitchFamily="49" charset="0"/>
                        </a:rPr>
                        <a:t>BareMetal</a:t>
                      </a:r>
                      <a:endParaRPr lang="en-US" sz="1200" b="1">
                        <a:solidFill>
                          <a:srgbClr val="D83B0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extLst>
                  <a:ext uri="{0D108BD9-81ED-4DB2-BD59-A6C34878D82A}">
                    <a16:rowId xmlns:a16="http://schemas.microsoft.com/office/drawing/2014/main" val="798671114"/>
                  </a:ext>
                </a:extLst>
              </a:tr>
              <a:tr h="328594">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BRP</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CA</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CPI</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extLst>
                  <a:ext uri="{0D108BD9-81ED-4DB2-BD59-A6C34878D82A}">
                    <a16:rowId xmlns:a16="http://schemas.microsoft.com/office/drawing/2014/main" val="111768538"/>
                  </a:ext>
                </a:extLst>
              </a:tr>
              <a:tr h="328594">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CRP</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DeploymentMachine</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DHCP</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extLst>
                  <a:ext uri="{0D108BD9-81ED-4DB2-BD59-A6C34878D82A}">
                    <a16:rowId xmlns:a16="http://schemas.microsoft.com/office/drawing/2014/main" val="211631775"/>
                  </a:ext>
                </a:extLst>
              </a:tr>
              <a:tr h="328594">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Domain</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ECE</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ECESeedRing</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extLst>
                  <a:ext uri="{0D108BD9-81ED-4DB2-BD59-A6C34878D82A}">
                    <a16:rowId xmlns:a16="http://schemas.microsoft.com/office/drawing/2014/main" val="3806578168"/>
                  </a:ext>
                </a:extLst>
              </a:tr>
              <a:tr h="328594">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FabricRing</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FabricRingServices</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FRP</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extLst>
                  <a:ext uri="{0D108BD9-81ED-4DB2-BD59-A6C34878D82A}">
                    <a16:rowId xmlns:a16="http://schemas.microsoft.com/office/drawing/2014/main" val="2064093983"/>
                  </a:ext>
                </a:extLst>
              </a:tr>
              <a:tr h="328594">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Gateway</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HealthMonitoring</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HRP</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extLst>
                  <a:ext uri="{0D108BD9-81ED-4DB2-BD59-A6C34878D82A}">
                    <a16:rowId xmlns:a16="http://schemas.microsoft.com/office/drawing/2014/main" val="2030840069"/>
                  </a:ext>
                </a:extLst>
              </a:tr>
              <a:tr h="328594">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IBC</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InfraServiceController</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KeyVaultAdminResourceProvider</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extLst>
                  <a:ext uri="{0D108BD9-81ED-4DB2-BD59-A6C34878D82A}">
                    <a16:rowId xmlns:a16="http://schemas.microsoft.com/office/drawing/2014/main" val="670695617"/>
                  </a:ext>
                </a:extLst>
              </a:tr>
              <a:tr h="328594">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KeyVaultControlPlane</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KeyVaultDataPlane</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NC</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extLst>
                  <a:ext uri="{0D108BD9-81ED-4DB2-BD59-A6C34878D82A}">
                    <a16:rowId xmlns:a16="http://schemas.microsoft.com/office/drawing/2014/main" val="960953162"/>
                  </a:ext>
                </a:extLst>
              </a:tr>
              <a:tr h="328594">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NonPrivilegedAppGateway</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NRP</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SeedRing</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extLst>
                  <a:ext uri="{0D108BD9-81ED-4DB2-BD59-A6C34878D82A}">
                    <a16:rowId xmlns:a16="http://schemas.microsoft.com/office/drawing/2014/main" val="1448094378"/>
                  </a:ext>
                </a:extLst>
              </a:tr>
              <a:tr h="328594">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SeedRingServices</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SLB</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SQL</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extLst>
                  <a:ext uri="{0D108BD9-81ED-4DB2-BD59-A6C34878D82A}">
                    <a16:rowId xmlns:a16="http://schemas.microsoft.com/office/drawing/2014/main" val="440256169"/>
                  </a:ext>
                </a:extLst>
              </a:tr>
              <a:tr h="328594">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SRP</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Storage</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err="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StorageController</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extLst>
                  <a:ext uri="{0D108BD9-81ED-4DB2-BD59-A6C34878D82A}">
                    <a16:rowId xmlns:a16="http://schemas.microsoft.com/office/drawing/2014/main" val="3674269665"/>
                  </a:ext>
                </a:extLst>
              </a:tr>
              <a:tr h="328594">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URP</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UsageBridge</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err="1">
                          <a:solidFill>
                            <a:srgbClr val="D83B01"/>
                          </a:solidFill>
                          <a:effectLst>
                            <a:outerShdw blurRad="38100" dist="38100" dir="2700000" algn="tl">
                              <a:srgbClr val="000000">
                                <a:alpha val="43137"/>
                              </a:srgbClr>
                            </a:outerShdw>
                          </a:effectLst>
                          <a:latin typeface="Consolas" panose="020B0609020204030204" pitchFamily="49" charset="0"/>
                          <a:ea typeface="Times New Roman" panose="02020603050405020304" pitchFamily="18" charset="0"/>
                          <a:cs typeface="Courier New" panose="02070309020205020404" pitchFamily="49" charset="0"/>
                        </a:rPr>
                        <a:t>VirtualMachines</a:t>
                      </a:r>
                      <a:endParaRPr lang="en-US" sz="1200" b="1">
                        <a:solidFill>
                          <a:srgbClr val="D83B0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extLst>
                  <a:ext uri="{0D108BD9-81ED-4DB2-BD59-A6C34878D82A}">
                    <a16:rowId xmlns:a16="http://schemas.microsoft.com/office/drawing/2014/main" val="588063152"/>
                  </a:ext>
                </a:extLst>
              </a:tr>
              <a:tr h="328594">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WAS</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WASPUBLIC</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dirty="0">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WDS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extLst>
                  <a:ext uri="{0D108BD9-81ED-4DB2-BD59-A6C34878D82A}">
                    <a16:rowId xmlns:a16="http://schemas.microsoft.com/office/drawing/2014/main" val="2558151563"/>
                  </a:ext>
                </a:extLst>
              </a:tr>
            </a:tbl>
          </a:graphicData>
        </a:graphic>
      </p:graphicFrame>
      <p:cxnSp>
        <p:nvCxnSpPr>
          <p:cNvPr id="5" name="Straight Arrow Connector 4">
            <a:extLst>
              <a:ext uri="{FF2B5EF4-FFF2-40B4-BE49-F238E27FC236}">
                <a16:creationId xmlns:a16="http://schemas.microsoft.com/office/drawing/2014/main" id="{1A081917-6563-4BC4-84D0-4B2DEBC9101B}"/>
              </a:ext>
            </a:extLst>
          </p:cNvPr>
          <p:cNvCxnSpPr>
            <a:cxnSpLocks/>
          </p:cNvCxnSpPr>
          <p:nvPr/>
        </p:nvCxnSpPr>
        <p:spPr>
          <a:xfrm>
            <a:off x="4284324" y="1541124"/>
            <a:ext cx="2012202" cy="1218118"/>
          </a:xfrm>
          <a:prstGeom prst="straightConnector1">
            <a:avLst/>
          </a:prstGeom>
          <a:ln w="22225">
            <a:solidFill>
              <a:schemeClr val="accent1">
                <a:lumMod val="50000"/>
              </a:schemeClr>
            </a:solidFill>
            <a:headEnd type="none"/>
            <a:tailEnd type="triangle"/>
          </a:ln>
          <a:effectLst>
            <a:outerShdw blurRad="50800" dist="50800" dir="5400000" algn="ctr" rotWithShape="0">
              <a:schemeClr val="tx1">
                <a:lumMod val="60000"/>
                <a:lumOff val="40000"/>
              </a:schemeClr>
            </a:outerShdw>
          </a:effectLst>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3C77306-A5EE-4DEB-96ED-BA6A1472EF8A}"/>
              </a:ext>
            </a:extLst>
          </p:cNvPr>
          <p:cNvCxnSpPr>
            <a:cxnSpLocks/>
          </p:cNvCxnSpPr>
          <p:nvPr/>
        </p:nvCxnSpPr>
        <p:spPr>
          <a:xfrm>
            <a:off x="2483462" y="1608523"/>
            <a:ext cx="3813064" cy="4812825"/>
          </a:xfrm>
          <a:prstGeom prst="straightConnector1">
            <a:avLst/>
          </a:prstGeom>
          <a:ln w="22225">
            <a:solidFill>
              <a:schemeClr val="accent1">
                <a:lumMod val="50000"/>
              </a:schemeClr>
            </a:solidFill>
            <a:headEnd type="none"/>
            <a:tailEnd type="triangle"/>
          </a:ln>
          <a:effectLst>
            <a:outerShdw blurRad="50800" dist="50800" dir="5400000" algn="ctr" rotWithShape="0">
              <a:schemeClr val="tx1">
                <a:lumMod val="60000"/>
                <a:lumOff val="40000"/>
              </a:scheme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140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BB7A-0FD5-44B9-9C3C-C0C943D0232E}"/>
              </a:ext>
            </a:extLst>
          </p:cNvPr>
          <p:cNvSpPr>
            <a:spLocks noGrp="1"/>
          </p:cNvSpPr>
          <p:nvPr>
            <p:ph type="title"/>
          </p:nvPr>
        </p:nvSpPr>
        <p:spPr/>
        <p:txBody>
          <a:bodyPr/>
          <a:lstStyle/>
          <a:p>
            <a:r>
              <a:rPr lang="en-US"/>
              <a:t>Get-</a:t>
            </a:r>
            <a:r>
              <a:rPr lang="en-US" err="1"/>
              <a:t>AzureStacklog</a:t>
            </a:r>
            <a:r>
              <a:rPr lang="en-US"/>
              <a:t> data collection</a:t>
            </a:r>
          </a:p>
        </p:txBody>
      </p:sp>
      <p:sp>
        <p:nvSpPr>
          <p:cNvPr id="3" name="Text Placeholder 2">
            <a:extLst>
              <a:ext uri="{FF2B5EF4-FFF2-40B4-BE49-F238E27FC236}">
                <a16:creationId xmlns:a16="http://schemas.microsoft.com/office/drawing/2014/main" id="{11744CA2-042A-4F46-86FE-5C627A1BE159}"/>
              </a:ext>
            </a:extLst>
          </p:cNvPr>
          <p:cNvSpPr>
            <a:spLocks noGrp="1"/>
          </p:cNvSpPr>
          <p:nvPr>
            <p:ph type="body" sz="quarter" idx="10"/>
          </p:nvPr>
        </p:nvSpPr>
        <p:spPr>
          <a:xfrm>
            <a:off x="0" y="778274"/>
            <a:ext cx="11888787" cy="923330"/>
          </a:xfrm>
        </p:spPr>
        <p:txBody>
          <a:bodyPr vert="horz" wrap="square" lIns="146304" tIns="91440" rIns="146304" bIns="91440" rtlCol="0" anchor="t">
            <a:spAutoFit/>
          </a:bodyPr>
          <a:lstStyle/>
          <a:p>
            <a:pPr marL="342900" indent="-342900">
              <a:buFont typeface="Wingdings" panose="05000000000000000000" pitchFamily="2" charset="2"/>
              <a:buChar char="§"/>
            </a:pPr>
            <a:r>
              <a:rPr lang="en-US" sz="2400">
                <a:latin typeface="+mn-lt"/>
              </a:rPr>
              <a:t>The data is collected into the selected location</a:t>
            </a:r>
          </a:p>
          <a:p>
            <a:pPr marL="342900" indent="-342900">
              <a:buFont typeface="Wingdings" panose="05000000000000000000" pitchFamily="2" charset="2"/>
              <a:buChar char="§"/>
            </a:pPr>
            <a:r>
              <a:rPr lang="en-US" sz="2400">
                <a:latin typeface="+mn-lt"/>
              </a:rPr>
              <a:t>The data dump is a collection of .Zip file that extracted for analysis</a:t>
            </a:r>
            <a:endParaRPr lang="en-US"/>
          </a:p>
        </p:txBody>
      </p:sp>
      <p:pic>
        <p:nvPicPr>
          <p:cNvPr id="5" name="Picture 4">
            <a:extLst>
              <a:ext uri="{FF2B5EF4-FFF2-40B4-BE49-F238E27FC236}">
                <a16:creationId xmlns:a16="http://schemas.microsoft.com/office/drawing/2014/main" id="{BA4EDF52-EC89-465A-B2A6-A9C42002463C}"/>
              </a:ext>
            </a:extLst>
          </p:cNvPr>
          <p:cNvPicPr>
            <a:picLocks noChangeAspect="1"/>
          </p:cNvPicPr>
          <p:nvPr/>
        </p:nvPicPr>
        <p:blipFill>
          <a:blip r:embed="rId3"/>
          <a:stretch>
            <a:fillRect/>
          </a:stretch>
        </p:blipFill>
        <p:spPr>
          <a:xfrm>
            <a:off x="6614231" y="1829386"/>
            <a:ext cx="5577710" cy="5068573"/>
          </a:xfrm>
          <a:prstGeom prst="rect">
            <a:avLst/>
          </a:prstGeom>
          <a:effectLst>
            <a:outerShdw blurRad="50800" dist="50800" dir="5400000" algn="ctr" rotWithShape="0">
              <a:schemeClr val="tx1"/>
            </a:outerShdw>
          </a:effectLst>
        </p:spPr>
      </p:pic>
      <p:pic>
        <p:nvPicPr>
          <p:cNvPr id="6" name="Picture 5">
            <a:extLst>
              <a:ext uri="{FF2B5EF4-FFF2-40B4-BE49-F238E27FC236}">
                <a16:creationId xmlns:a16="http://schemas.microsoft.com/office/drawing/2014/main" id="{81D8B363-3A10-42E4-BB4A-9656192CB9B2}"/>
              </a:ext>
            </a:extLst>
          </p:cNvPr>
          <p:cNvPicPr>
            <a:picLocks noChangeAspect="1"/>
          </p:cNvPicPr>
          <p:nvPr/>
        </p:nvPicPr>
        <p:blipFill>
          <a:blip r:embed="rId4"/>
          <a:stretch>
            <a:fillRect/>
          </a:stretch>
        </p:blipFill>
        <p:spPr>
          <a:xfrm>
            <a:off x="190926" y="1829386"/>
            <a:ext cx="5951112" cy="5086024"/>
          </a:xfrm>
          <a:prstGeom prst="rect">
            <a:avLst/>
          </a:prstGeom>
          <a:effectLst>
            <a:outerShdw blurRad="50800" dist="50800" dir="5400000" algn="ctr" rotWithShape="0">
              <a:schemeClr val="tx1"/>
            </a:outerShdw>
          </a:effectLst>
        </p:spPr>
      </p:pic>
      <p:sp>
        <p:nvSpPr>
          <p:cNvPr id="7" name="Arrow: Striped Right 6">
            <a:extLst>
              <a:ext uri="{FF2B5EF4-FFF2-40B4-BE49-F238E27FC236}">
                <a16:creationId xmlns:a16="http://schemas.microsoft.com/office/drawing/2014/main" id="{68FE64E9-E786-4033-A8C8-40024FD7908E}"/>
              </a:ext>
            </a:extLst>
          </p:cNvPr>
          <p:cNvSpPr/>
          <p:nvPr/>
        </p:nvSpPr>
        <p:spPr bwMode="auto">
          <a:xfrm>
            <a:off x="6139859" y="4030662"/>
            <a:ext cx="762000" cy="533400"/>
          </a:xfrm>
          <a:prstGeom prst="stripedRightArrow">
            <a:avLst/>
          </a:prstGeom>
          <a:solidFill>
            <a:srgbClr val="FF0000"/>
          </a:solidFill>
          <a:ln w="12700">
            <a:solidFill>
              <a:schemeClr val="tx1"/>
            </a:solidFill>
            <a:headEnd type="none" w="med" len="med"/>
            <a:tailEnd type="none" w="med" len="med"/>
          </a:ln>
          <a:effectLst>
            <a:outerShdw blurRad="50800" dist="50800" dir="5400000" algn="ctr" rotWithShape="0">
              <a:schemeClr val="tx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5936862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Cloud 34">
            <a:extLst>
              <a:ext uri="{FF2B5EF4-FFF2-40B4-BE49-F238E27FC236}">
                <a16:creationId xmlns:a16="http://schemas.microsoft.com/office/drawing/2014/main" id="{72FBB7CB-A458-405D-861B-49938CDD9C6D}"/>
              </a:ext>
            </a:extLst>
          </p:cNvPr>
          <p:cNvSpPr/>
          <p:nvPr/>
        </p:nvSpPr>
        <p:spPr>
          <a:xfrm>
            <a:off x="670443" y="2577838"/>
            <a:ext cx="11310805" cy="4556120"/>
          </a:xfrm>
          <a:prstGeom prst="cloud">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 name="Flowchart: Magnetic Disk 3">
            <a:extLst>
              <a:ext uri="{FF2B5EF4-FFF2-40B4-BE49-F238E27FC236}">
                <a16:creationId xmlns:a16="http://schemas.microsoft.com/office/drawing/2014/main" id="{C5102342-2A5F-4594-BFAB-A4CCEE44DB18}"/>
              </a:ext>
            </a:extLst>
          </p:cNvPr>
          <p:cNvSpPr/>
          <p:nvPr/>
        </p:nvSpPr>
        <p:spPr>
          <a:xfrm>
            <a:off x="3491257" y="4171211"/>
            <a:ext cx="1793467" cy="133115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Azure Storage</a:t>
            </a:r>
          </a:p>
        </p:txBody>
      </p:sp>
      <p:sp>
        <p:nvSpPr>
          <p:cNvPr id="5" name="Flowchart: Magnetic Disk 4">
            <a:extLst>
              <a:ext uri="{FF2B5EF4-FFF2-40B4-BE49-F238E27FC236}">
                <a16:creationId xmlns:a16="http://schemas.microsoft.com/office/drawing/2014/main" id="{D7BCCED0-1208-4860-8122-BE212259994C}"/>
              </a:ext>
            </a:extLst>
          </p:cNvPr>
          <p:cNvSpPr/>
          <p:nvPr/>
        </p:nvSpPr>
        <p:spPr>
          <a:xfrm>
            <a:off x="7350009" y="3914147"/>
            <a:ext cx="1793467" cy="133115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 name="Flowchart: Magnetic Disk 5">
            <a:extLst>
              <a:ext uri="{FF2B5EF4-FFF2-40B4-BE49-F238E27FC236}">
                <a16:creationId xmlns:a16="http://schemas.microsoft.com/office/drawing/2014/main" id="{AAAFEEAB-6461-4B36-98F3-03E5F0B0877E}"/>
              </a:ext>
            </a:extLst>
          </p:cNvPr>
          <p:cNvSpPr/>
          <p:nvPr/>
        </p:nvSpPr>
        <p:spPr>
          <a:xfrm>
            <a:off x="7613050" y="4041683"/>
            <a:ext cx="1793467" cy="133115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7" name="Flowchart: Magnetic Disk 6">
            <a:extLst>
              <a:ext uri="{FF2B5EF4-FFF2-40B4-BE49-F238E27FC236}">
                <a16:creationId xmlns:a16="http://schemas.microsoft.com/office/drawing/2014/main" id="{F51534C3-611A-403B-AD3D-1FFEA093F9D7}"/>
              </a:ext>
            </a:extLst>
          </p:cNvPr>
          <p:cNvSpPr/>
          <p:nvPr/>
        </p:nvSpPr>
        <p:spPr>
          <a:xfrm>
            <a:off x="7876091" y="4213058"/>
            <a:ext cx="1793467" cy="133115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Flowchart: Magnetic Disk 7">
            <a:extLst>
              <a:ext uri="{FF2B5EF4-FFF2-40B4-BE49-F238E27FC236}">
                <a16:creationId xmlns:a16="http://schemas.microsoft.com/office/drawing/2014/main" id="{C58CAA78-C8EF-4775-898C-31177DEAF8E4}"/>
              </a:ext>
            </a:extLst>
          </p:cNvPr>
          <p:cNvSpPr/>
          <p:nvPr/>
        </p:nvSpPr>
        <p:spPr>
          <a:xfrm>
            <a:off x="8131161" y="4380447"/>
            <a:ext cx="1793467" cy="133115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9" name="Flowchart: Magnetic Disk 8">
            <a:extLst>
              <a:ext uri="{FF2B5EF4-FFF2-40B4-BE49-F238E27FC236}">
                <a16:creationId xmlns:a16="http://schemas.microsoft.com/office/drawing/2014/main" id="{B26CA588-DF95-4790-B24C-E258CC9C07D5}"/>
              </a:ext>
            </a:extLst>
          </p:cNvPr>
          <p:cNvSpPr/>
          <p:nvPr/>
        </p:nvSpPr>
        <p:spPr>
          <a:xfrm>
            <a:off x="8374277" y="4555809"/>
            <a:ext cx="1793467" cy="133115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Kusto Clusters with log analytics tooling</a:t>
            </a:r>
          </a:p>
        </p:txBody>
      </p:sp>
      <p:sp>
        <p:nvSpPr>
          <p:cNvPr id="10" name="Plaque 9">
            <a:extLst>
              <a:ext uri="{FF2B5EF4-FFF2-40B4-BE49-F238E27FC236}">
                <a16:creationId xmlns:a16="http://schemas.microsoft.com/office/drawing/2014/main" id="{185787AB-D435-49B6-A99D-EE84DD127EF9}"/>
              </a:ext>
            </a:extLst>
          </p:cNvPr>
          <p:cNvSpPr/>
          <p:nvPr/>
        </p:nvSpPr>
        <p:spPr>
          <a:xfrm>
            <a:off x="5527841" y="5745119"/>
            <a:ext cx="1582410" cy="963740"/>
          </a:xfrm>
          <a:prstGeom prst="plaqu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Log Ingestion Service</a:t>
            </a:r>
          </a:p>
        </p:txBody>
      </p:sp>
      <p:sp>
        <p:nvSpPr>
          <p:cNvPr id="11" name="Arrow: Curved Right 10">
            <a:extLst>
              <a:ext uri="{FF2B5EF4-FFF2-40B4-BE49-F238E27FC236}">
                <a16:creationId xmlns:a16="http://schemas.microsoft.com/office/drawing/2014/main" id="{28E1FB20-00D9-435B-9A00-F19DF6C1C6CD}"/>
              </a:ext>
            </a:extLst>
          </p:cNvPr>
          <p:cNvSpPr/>
          <p:nvPr/>
        </p:nvSpPr>
        <p:spPr>
          <a:xfrm rot="19250534">
            <a:off x="4687062" y="5557698"/>
            <a:ext cx="626790" cy="10565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tx1"/>
              </a:solidFill>
            </a:endParaRPr>
          </a:p>
        </p:txBody>
      </p:sp>
      <p:sp>
        <p:nvSpPr>
          <p:cNvPr id="12" name="Arrow: Curved Right 11">
            <a:extLst>
              <a:ext uri="{FF2B5EF4-FFF2-40B4-BE49-F238E27FC236}">
                <a16:creationId xmlns:a16="http://schemas.microsoft.com/office/drawing/2014/main" id="{6FFA48FB-8440-48EF-A364-AFEFA2DBAF89}"/>
              </a:ext>
            </a:extLst>
          </p:cNvPr>
          <p:cNvSpPr/>
          <p:nvPr/>
        </p:nvSpPr>
        <p:spPr>
          <a:xfrm rot="13282619">
            <a:off x="7428868" y="5561663"/>
            <a:ext cx="626790" cy="10565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tx1"/>
              </a:solidFill>
            </a:endParaRPr>
          </a:p>
        </p:txBody>
      </p:sp>
      <p:sp>
        <p:nvSpPr>
          <p:cNvPr id="13" name="Action Button: Go Home 12">
            <a:hlinkClick r:id="" action="ppaction://hlinkshowjump?jump=firstslide" highlightClick="1"/>
            <a:extLst>
              <a:ext uri="{FF2B5EF4-FFF2-40B4-BE49-F238E27FC236}">
                <a16:creationId xmlns:a16="http://schemas.microsoft.com/office/drawing/2014/main" id="{A0C50C24-8EDF-4658-AC7A-7FB61E771AEC}"/>
              </a:ext>
            </a:extLst>
          </p:cNvPr>
          <p:cNvSpPr/>
          <p:nvPr/>
        </p:nvSpPr>
        <p:spPr>
          <a:xfrm>
            <a:off x="3491257" y="3324292"/>
            <a:ext cx="6676487" cy="476314"/>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Helen Portal – Control Access</a:t>
            </a:r>
          </a:p>
        </p:txBody>
      </p:sp>
      <p:pic>
        <p:nvPicPr>
          <p:cNvPr id="15" name="Picture 14" descr="A person wearing a suit and tie&#10;&#10;Description generated with very high confidence">
            <a:extLst>
              <a:ext uri="{FF2B5EF4-FFF2-40B4-BE49-F238E27FC236}">
                <a16:creationId xmlns:a16="http://schemas.microsoft.com/office/drawing/2014/main" id="{A15ED3E7-A59E-418C-BD54-CE7F9060513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308251" y="469097"/>
            <a:ext cx="1231621" cy="1231621"/>
          </a:xfrm>
          <a:prstGeom prst="rect">
            <a:avLst/>
          </a:prstGeom>
        </p:spPr>
      </p:pic>
      <p:pic>
        <p:nvPicPr>
          <p:cNvPr id="18" name="Picture 17">
            <a:extLst>
              <a:ext uri="{FF2B5EF4-FFF2-40B4-BE49-F238E27FC236}">
                <a16:creationId xmlns:a16="http://schemas.microsoft.com/office/drawing/2014/main" id="{A3A2AA84-E171-444F-ABC6-3DE4708D82B4}"/>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769050" y="4978"/>
            <a:ext cx="1547053" cy="2469009"/>
          </a:xfrm>
          <a:prstGeom prst="rect">
            <a:avLst/>
          </a:prstGeom>
        </p:spPr>
      </p:pic>
      <p:pic>
        <p:nvPicPr>
          <p:cNvPr id="21" name="Picture 20">
            <a:extLst>
              <a:ext uri="{FF2B5EF4-FFF2-40B4-BE49-F238E27FC236}">
                <a16:creationId xmlns:a16="http://schemas.microsoft.com/office/drawing/2014/main" id="{B25EB214-4B43-46E3-9F4C-CAE1747766D1}"/>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0976102" y="248464"/>
            <a:ext cx="1157930" cy="1638580"/>
          </a:xfrm>
          <a:prstGeom prst="rect">
            <a:avLst/>
          </a:prstGeom>
        </p:spPr>
      </p:pic>
      <p:pic>
        <p:nvPicPr>
          <p:cNvPr id="24" name="Picture 23">
            <a:extLst>
              <a:ext uri="{FF2B5EF4-FFF2-40B4-BE49-F238E27FC236}">
                <a16:creationId xmlns:a16="http://schemas.microsoft.com/office/drawing/2014/main" id="{AD80B7C4-D731-4BEE-8FEB-5255A8CDE5CD}"/>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199870" y="248464"/>
            <a:ext cx="1093854" cy="1547906"/>
          </a:xfrm>
          <a:prstGeom prst="rect">
            <a:avLst/>
          </a:prstGeom>
        </p:spPr>
      </p:pic>
      <p:sp>
        <p:nvSpPr>
          <p:cNvPr id="29" name="TextBox 28">
            <a:extLst>
              <a:ext uri="{FF2B5EF4-FFF2-40B4-BE49-F238E27FC236}">
                <a16:creationId xmlns:a16="http://schemas.microsoft.com/office/drawing/2014/main" id="{E55EE875-AB5B-4187-8EE3-BE0945197C63}"/>
              </a:ext>
            </a:extLst>
          </p:cNvPr>
          <p:cNvSpPr txBox="1"/>
          <p:nvPr/>
        </p:nvSpPr>
        <p:spPr>
          <a:xfrm>
            <a:off x="1424533" y="1700718"/>
            <a:ext cx="1211537" cy="382308"/>
          </a:xfrm>
          <a:prstGeom prst="rect">
            <a:avLst/>
          </a:prstGeom>
          <a:noFill/>
        </p:spPr>
        <p:txBody>
          <a:bodyPr wrap="none" rtlCol="0">
            <a:spAutoFit/>
          </a:bodyPr>
          <a:lstStyle/>
          <a:p>
            <a:r>
              <a:rPr lang="en-US" sz="1836" dirty="0"/>
              <a:t>Customer</a:t>
            </a:r>
          </a:p>
        </p:txBody>
      </p:sp>
      <p:sp>
        <p:nvSpPr>
          <p:cNvPr id="30" name="TextBox 29">
            <a:extLst>
              <a:ext uri="{FF2B5EF4-FFF2-40B4-BE49-F238E27FC236}">
                <a16:creationId xmlns:a16="http://schemas.microsoft.com/office/drawing/2014/main" id="{624845C4-72EA-4491-A9AF-87B67DBBCBAF}"/>
              </a:ext>
            </a:extLst>
          </p:cNvPr>
          <p:cNvSpPr txBox="1"/>
          <p:nvPr/>
        </p:nvSpPr>
        <p:spPr>
          <a:xfrm>
            <a:off x="4106111" y="1666843"/>
            <a:ext cx="1584559" cy="382308"/>
          </a:xfrm>
          <a:prstGeom prst="rect">
            <a:avLst/>
          </a:prstGeom>
          <a:noFill/>
        </p:spPr>
        <p:txBody>
          <a:bodyPr wrap="none" rtlCol="0">
            <a:spAutoFit/>
          </a:bodyPr>
          <a:lstStyle/>
          <a:p>
            <a:r>
              <a:rPr lang="en-US" sz="1836" dirty="0"/>
              <a:t>CSS Engineer</a:t>
            </a:r>
          </a:p>
        </p:txBody>
      </p:sp>
      <p:sp>
        <p:nvSpPr>
          <p:cNvPr id="31" name="TextBox 30">
            <a:extLst>
              <a:ext uri="{FF2B5EF4-FFF2-40B4-BE49-F238E27FC236}">
                <a16:creationId xmlns:a16="http://schemas.microsoft.com/office/drawing/2014/main" id="{8D88CF8D-F6C6-4C84-913A-EEB8F662759A}"/>
              </a:ext>
            </a:extLst>
          </p:cNvPr>
          <p:cNvSpPr txBox="1"/>
          <p:nvPr/>
        </p:nvSpPr>
        <p:spPr>
          <a:xfrm>
            <a:off x="7771071" y="1628387"/>
            <a:ext cx="1816388" cy="1222386"/>
          </a:xfrm>
          <a:prstGeom prst="rect">
            <a:avLst/>
          </a:prstGeom>
          <a:noFill/>
        </p:spPr>
        <p:txBody>
          <a:bodyPr wrap="square" rtlCol="0">
            <a:spAutoFit/>
          </a:bodyPr>
          <a:lstStyle/>
          <a:p>
            <a:r>
              <a:rPr lang="en-US" sz="1836" dirty="0"/>
              <a:t>Azure Stack Hub Engineering Team</a:t>
            </a:r>
          </a:p>
        </p:txBody>
      </p:sp>
      <p:sp>
        <p:nvSpPr>
          <p:cNvPr id="32" name="TextBox 31">
            <a:extLst>
              <a:ext uri="{FF2B5EF4-FFF2-40B4-BE49-F238E27FC236}">
                <a16:creationId xmlns:a16="http://schemas.microsoft.com/office/drawing/2014/main" id="{BAA6ED27-23C5-424E-89E1-EB904B8A7D07}"/>
              </a:ext>
            </a:extLst>
          </p:cNvPr>
          <p:cNvSpPr txBox="1"/>
          <p:nvPr/>
        </p:nvSpPr>
        <p:spPr>
          <a:xfrm>
            <a:off x="10875244" y="1727534"/>
            <a:ext cx="1359644" cy="958583"/>
          </a:xfrm>
          <a:prstGeom prst="rect">
            <a:avLst/>
          </a:prstGeom>
          <a:noFill/>
        </p:spPr>
        <p:txBody>
          <a:bodyPr wrap="square" rtlCol="0">
            <a:spAutoFit/>
          </a:bodyPr>
          <a:lstStyle/>
          <a:p>
            <a:r>
              <a:rPr lang="en-US" sz="1836" dirty="0"/>
              <a:t>OEM’s Support Engineer</a:t>
            </a:r>
          </a:p>
        </p:txBody>
      </p:sp>
      <p:sp>
        <p:nvSpPr>
          <p:cNvPr id="33" name="Arrow: Curved Right 32">
            <a:extLst>
              <a:ext uri="{FF2B5EF4-FFF2-40B4-BE49-F238E27FC236}">
                <a16:creationId xmlns:a16="http://schemas.microsoft.com/office/drawing/2014/main" id="{A9499DC4-EE41-4868-81D3-AD03B2B71702}"/>
              </a:ext>
            </a:extLst>
          </p:cNvPr>
          <p:cNvSpPr/>
          <p:nvPr/>
        </p:nvSpPr>
        <p:spPr>
          <a:xfrm rot="19909314">
            <a:off x="1405665" y="2193210"/>
            <a:ext cx="1481420" cy="2863175"/>
          </a:xfrm>
          <a:prstGeom prst="curved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tx1"/>
              </a:solidFill>
            </a:endParaRPr>
          </a:p>
        </p:txBody>
      </p:sp>
      <p:sp>
        <p:nvSpPr>
          <p:cNvPr id="34" name="Scroll: Vertical 33">
            <a:extLst>
              <a:ext uri="{FF2B5EF4-FFF2-40B4-BE49-F238E27FC236}">
                <a16:creationId xmlns:a16="http://schemas.microsoft.com/office/drawing/2014/main" id="{FE6FD0E8-C974-4265-ABF4-8C6C8C6579DE}"/>
              </a:ext>
            </a:extLst>
          </p:cNvPr>
          <p:cNvSpPr/>
          <p:nvPr/>
        </p:nvSpPr>
        <p:spPr>
          <a:xfrm>
            <a:off x="1594272" y="3213293"/>
            <a:ext cx="670364" cy="689488"/>
          </a:xfrm>
          <a:prstGeom prst="verticalScroll">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t>logs</a:t>
            </a:r>
          </a:p>
        </p:txBody>
      </p:sp>
      <p:sp>
        <p:nvSpPr>
          <p:cNvPr id="36" name="Arrow: Up-Down 35">
            <a:extLst>
              <a:ext uri="{FF2B5EF4-FFF2-40B4-BE49-F238E27FC236}">
                <a16:creationId xmlns:a16="http://schemas.microsoft.com/office/drawing/2014/main" id="{BADD74CE-D18F-45B7-9FB1-CACE49D15ADA}"/>
              </a:ext>
            </a:extLst>
          </p:cNvPr>
          <p:cNvSpPr/>
          <p:nvPr/>
        </p:nvSpPr>
        <p:spPr>
          <a:xfrm>
            <a:off x="4530208" y="2062185"/>
            <a:ext cx="442742" cy="1312340"/>
          </a:xfrm>
          <a:prstGeom prst="up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37" name="Arrow: Up-Down 36">
            <a:extLst>
              <a:ext uri="{FF2B5EF4-FFF2-40B4-BE49-F238E27FC236}">
                <a16:creationId xmlns:a16="http://schemas.microsoft.com/office/drawing/2014/main" id="{CF594C69-0FFC-424B-B9FC-0B06E10F892D}"/>
              </a:ext>
            </a:extLst>
          </p:cNvPr>
          <p:cNvSpPr/>
          <p:nvPr/>
        </p:nvSpPr>
        <p:spPr>
          <a:xfrm>
            <a:off x="8497028" y="2294896"/>
            <a:ext cx="442742" cy="1013915"/>
          </a:xfrm>
          <a:prstGeom prst="up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38" name="Arrow: Up-Down 37">
            <a:extLst>
              <a:ext uri="{FF2B5EF4-FFF2-40B4-BE49-F238E27FC236}">
                <a16:creationId xmlns:a16="http://schemas.microsoft.com/office/drawing/2014/main" id="{E94384BA-2AC5-4FD1-9B5C-8AAD373D2CA7}"/>
              </a:ext>
            </a:extLst>
          </p:cNvPr>
          <p:cNvSpPr/>
          <p:nvPr/>
        </p:nvSpPr>
        <p:spPr>
          <a:xfrm rot="3446690">
            <a:off x="10040440" y="2044051"/>
            <a:ext cx="442742" cy="1561373"/>
          </a:xfrm>
          <a:prstGeom prst="up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Rectangle 1">
            <a:extLst>
              <a:ext uri="{FF2B5EF4-FFF2-40B4-BE49-F238E27FC236}">
                <a16:creationId xmlns:a16="http://schemas.microsoft.com/office/drawing/2014/main" id="{DF1C0896-B0AA-4CB3-BD4D-27B71DD549BC}"/>
              </a:ext>
            </a:extLst>
          </p:cNvPr>
          <p:cNvSpPr/>
          <p:nvPr/>
        </p:nvSpPr>
        <p:spPr>
          <a:xfrm>
            <a:off x="6097051" y="3312597"/>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3" name="Rectangle 2">
            <a:extLst>
              <a:ext uri="{FF2B5EF4-FFF2-40B4-BE49-F238E27FC236}">
                <a16:creationId xmlns:a16="http://schemas.microsoft.com/office/drawing/2014/main" id="{EE867506-A8DE-4CFE-8DD4-CBFB0394D8C0}"/>
              </a:ext>
            </a:extLst>
          </p:cNvPr>
          <p:cNvSpPr/>
          <p:nvPr/>
        </p:nvSpPr>
        <p:spPr>
          <a:xfrm>
            <a:off x="6097051" y="3312597"/>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Tree>
    <p:extLst>
      <p:ext uri="{BB962C8B-B14F-4D97-AF65-F5344CB8AC3E}">
        <p14:creationId xmlns:p14="http://schemas.microsoft.com/office/powerpoint/2010/main" val="2968938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906331"/>
            <a:ext cx="11887200" cy="2179058"/>
          </a:xfrm>
        </p:spPr>
        <p:txBody>
          <a:bodyPr/>
          <a:lstStyle/>
          <a:p>
            <a:r>
              <a:rPr lang="en-US" dirty="0"/>
              <a:t>Azure Stack Hub Support Model</a:t>
            </a:r>
          </a:p>
        </p:txBody>
      </p:sp>
    </p:spTree>
    <p:extLst>
      <p:ext uri="{BB962C8B-B14F-4D97-AF65-F5344CB8AC3E}">
        <p14:creationId xmlns:p14="http://schemas.microsoft.com/office/powerpoint/2010/main" val="341332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defRPr/>
            </a:pPr>
            <a:r>
              <a:rPr lang="en-US">
                <a:solidFill>
                  <a:srgbClr val="353535"/>
                </a:solidFill>
              </a:rPr>
              <a:t>Graphical interface tool</a:t>
            </a:r>
            <a:endParaRPr lang="en-US" sz="9600">
              <a:solidFill>
                <a:srgbClr val="353535"/>
              </a:solidFill>
            </a:endParaRPr>
          </a:p>
        </p:txBody>
      </p:sp>
      <p:sp>
        <p:nvSpPr>
          <p:cNvPr id="6" name="Text Placeholder 5"/>
          <p:cNvSpPr>
            <a:spLocks noGrp="1"/>
          </p:cNvSpPr>
          <p:nvPr>
            <p:ph type="body" sz="quarter" idx="10"/>
          </p:nvPr>
        </p:nvSpPr>
        <p:spPr>
          <a:xfrm>
            <a:off x="272272" y="1117751"/>
            <a:ext cx="11887197" cy="2197525"/>
          </a:xfrm>
        </p:spPr>
        <p:txBody>
          <a:bodyPr/>
          <a:lstStyle/>
          <a:p>
            <a:pPr marL="342900" lvl="0" indent="-342900">
              <a:buFont typeface="Arial" panose="020B0604020202020204" pitchFamily="34" charset="0"/>
              <a:buChar char="•"/>
              <a:defRPr/>
            </a:pPr>
            <a:r>
              <a:rPr lang="en-US" sz="2800">
                <a:solidFill>
                  <a:schemeClr val="tx1"/>
                </a:solidFill>
              </a:rPr>
              <a:t>Part of </a:t>
            </a:r>
            <a:r>
              <a:rPr lang="en-US" sz="2800">
                <a:solidFill>
                  <a:schemeClr val="tx1"/>
                </a:solidFill>
                <a:hlinkClick r:id="rId3"/>
              </a:rPr>
              <a:t>aka.ms/</a:t>
            </a:r>
            <a:r>
              <a:rPr lang="en-US" sz="2800" err="1">
                <a:solidFill>
                  <a:schemeClr val="tx1"/>
                </a:solidFill>
                <a:hlinkClick r:id="rId3"/>
              </a:rPr>
              <a:t>AzureStack</a:t>
            </a:r>
            <a:r>
              <a:rPr lang="en-US" sz="2800">
                <a:solidFill>
                  <a:schemeClr val="tx1"/>
                </a:solidFill>
                <a:hlinkClick r:id="rId3"/>
              </a:rPr>
              <a:t>/Tools</a:t>
            </a:r>
            <a:endParaRPr lang="en-US" sz="2800">
              <a:solidFill>
                <a:schemeClr val="tx1"/>
              </a:solidFill>
            </a:endParaRPr>
          </a:p>
          <a:p>
            <a:pPr marL="342900" lvl="0" indent="-342900">
              <a:buFont typeface="Arial" panose="020B0604020202020204" pitchFamily="34" charset="0"/>
              <a:buChar char="•"/>
              <a:defRPr/>
            </a:pPr>
            <a:r>
              <a:rPr lang="en-US" sz="2800">
                <a:solidFill>
                  <a:schemeClr val="tx1"/>
                </a:solidFill>
              </a:rPr>
              <a:t>Fully Automated  ERCS_AzureStackLogs.ps1 access from </a:t>
            </a:r>
            <a:r>
              <a:rPr lang="en-US" sz="2800">
                <a:solidFill>
                  <a:schemeClr val="tx1"/>
                </a:solidFill>
                <a:hlinkClick r:id="rId4"/>
              </a:rPr>
              <a:t>http://aka.ms/ERCS</a:t>
            </a:r>
            <a:endParaRPr lang="en-US" sz="2800">
              <a:solidFill>
                <a:schemeClr val="tx1"/>
              </a:solidFill>
            </a:endParaRPr>
          </a:p>
          <a:p>
            <a:pPr marL="342900" lvl="0" indent="-342900">
              <a:buFont typeface="Arial" panose="020B0604020202020204" pitchFamily="34" charset="0"/>
              <a:buChar char="•"/>
              <a:defRPr/>
            </a:pPr>
            <a:r>
              <a:rPr lang="en-US" sz="2800">
                <a:solidFill>
                  <a:schemeClr val="tx1"/>
                </a:solidFill>
                <a:hlinkClick r:id="rId5"/>
              </a:rPr>
              <a:t>Watch Video on this</a:t>
            </a:r>
            <a:endParaRPr lang="en-US" sz="2800">
              <a:solidFill>
                <a:schemeClr val="tx1"/>
              </a:solidFill>
            </a:endParaRPr>
          </a:p>
          <a:p>
            <a:pPr marL="342900" lvl="0" indent="-342900">
              <a:buFont typeface="Arial" panose="020B0604020202020204" pitchFamily="34" charset="0"/>
              <a:buChar char="•"/>
              <a:defRPr/>
            </a:pPr>
            <a:r>
              <a:rPr lang="en-US" sz="2800">
                <a:solidFill>
                  <a:schemeClr val="tx1"/>
                </a:solidFill>
              </a:rPr>
              <a:t>THIS IS THE METHOD YOU WANT TO TRY/USE</a:t>
            </a:r>
            <a:endParaRPr lang="en-US" sz="2400">
              <a:solidFill>
                <a:schemeClr val="tx1"/>
              </a:solidFill>
            </a:endParaRPr>
          </a:p>
        </p:txBody>
      </p:sp>
    </p:spTree>
    <p:extLst>
      <p:ext uri="{BB962C8B-B14F-4D97-AF65-F5344CB8AC3E}">
        <p14:creationId xmlns:p14="http://schemas.microsoft.com/office/powerpoint/2010/main" val="97306505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74CCC66-3C87-4E5D-974E-B38E22EB785D}"/>
              </a:ext>
            </a:extLst>
          </p:cNvPr>
          <p:cNvSpPr txBox="1">
            <a:spLocks/>
          </p:cNvSpPr>
          <p:nvPr/>
        </p:nvSpPr>
        <p:spPr>
          <a:xfrm>
            <a:off x="274638" y="2354262"/>
            <a:ext cx="11887200" cy="1181862"/>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gradFill>
                  <a:gsLst>
                    <a:gs pos="62564">
                      <a:schemeClr val="tx1"/>
                    </a:gs>
                    <a:gs pos="55000">
                      <a:schemeClr val="tx1"/>
                    </a:gs>
                  </a:gsLst>
                  <a:lin ang="5400000" scaled="0"/>
                </a:gradFill>
                <a:effectLst/>
                <a:latin typeface="+mj-lt"/>
                <a:ea typeface="+mn-ea"/>
                <a:cs typeface="Segoe UI" pitchFamily="34" charset="0"/>
              </a:defRPr>
            </a:lvl1pPr>
          </a:lstStyle>
          <a:p>
            <a:pPr>
              <a:defRPr/>
            </a:pPr>
            <a:r>
              <a:rPr kumimoji="0" lang="en-US" sz="7200" b="0" i="0" u="none" strike="noStrike" kern="1200" cap="none" spc="-100" normalizeH="0" baseline="0" noProof="0">
                <a:ln w="3175">
                  <a:noFill/>
                </a:ln>
                <a:solidFill>
                  <a:srgbClr val="FFFFFF"/>
                </a:solidFill>
                <a:effectLst/>
                <a:uLnTx/>
                <a:uFillTx/>
                <a:latin typeface="Segoe UI Light"/>
                <a:ea typeface="+mn-ea"/>
                <a:cs typeface="Segoe UI" pitchFamily="34" charset="0"/>
              </a:rPr>
              <a:t>Troubleshooting</a:t>
            </a:r>
            <a:r>
              <a:rPr lang="en-US" sz="7200">
                <a:solidFill>
                  <a:srgbClr val="FFFFFF"/>
                </a:solidFill>
                <a:latin typeface="Segoe UI Light"/>
              </a:rPr>
              <a:t> </a:t>
            </a:r>
            <a:endParaRPr kumimoji="0" lang="en-US" sz="7200" b="0" i="0" u="none" strike="noStrike" kern="1200" cap="none" spc="-100" normalizeH="0" baseline="0" noProof="0">
              <a:ln w="3175">
                <a:noFill/>
              </a:ln>
              <a:solidFill>
                <a:srgbClr val="FFFFFF"/>
              </a:solidFill>
              <a:effectLst/>
              <a:uLnTx/>
              <a:uFillTx/>
              <a:latin typeface="Segoe UI Light"/>
              <a:ea typeface="+mn-ea"/>
              <a:cs typeface="Segoe UI" pitchFamily="34" charset="0"/>
            </a:endParaRPr>
          </a:p>
          <a:p>
            <a:pPr>
              <a:defRPr/>
            </a:pPr>
            <a:r>
              <a:rPr lang="en-US" sz="7200">
                <a:solidFill>
                  <a:srgbClr val="FFFFFF"/>
                </a:solidFill>
                <a:latin typeface="Segoe UI Light"/>
              </a:rPr>
              <a:t>Common Issues </a:t>
            </a:r>
            <a:endParaRPr kumimoji="0" lang="en-US" sz="7200" b="0" i="0" u="none" strike="noStrike" kern="1200" cap="none" spc="-100" normalizeH="0" baseline="0" noProof="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40843963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defRPr/>
            </a:pPr>
            <a:r>
              <a:rPr lang="en-US" dirty="0"/>
              <a:t>Azure Stack Hub validation</a:t>
            </a:r>
            <a:endParaRPr lang="en-US" dirty="0">
              <a:solidFill>
                <a:srgbClr val="353535"/>
              </a:solidFill>
            </a:endParaRPr>
          </a:p>
        </p:txBody>
      </p:sp>
      <p:sp>
        <p:nvSpPr>
          <p:cNvPr id="6" name="Text Placeholder 5"/>
          <p:cNvSpPr>
            <a:spLocks noGrp="1"/>
          </p:cNvSpPr>
          <p:nvPr>
            <p:ph type="body" sz="quarter" idx="10"/>
          </p:nvPr>
        </p:nvSpPr>
        <p:spPr>
          <a:xfrm>
            <a:off x="274703" y="1211287"/>
            <a:ext cx="6406016" cy="5635389"/>
          </a:xfrm>
        </p:spPr>
        <p:txBody>
          <a:bodyPr vert="horz" wrap="square" lIns="146304" tIns="91440" rIns="146304" bIns="91440" rtlCol="0" anchor="t">
            <a:spAutoFit/>
          </a:bodyPr>
          <a:lstStyle/>
          <a:p>
            <a:r>
              <a:rPr lang="en-US" sz="2800" b="1"/>
              <a:t>Test-</a:t>
            </a:r>
            <a:r>
              <a:rPr lang="en-US" sz="2800" b="1" err="1"/>
              <a:t>AzureStack</a:t>
            </a:r>
            <a:endParaRPr lang="en-US" sz="2800" b="1"/>
          </a:p>
          <a:p>
            <a:pPr marL="342900" indent="-342900">
              <a:spcAft>
                <a:spcPts val="600"/>
              </a:spcAft>
              <a:buFont typeface="Arial" panose="020B0604020202020204" pitchFamily="34" charset="0"/>
              <a:buChar char="•"/>
            </a:pPr>
            <a:r>
              <a:rPr lang="en-US" sz="2400">
                <a:solidFill>
                  <a:schemeClr val="tx1"/>
                </a:solidFill>
              </a:rPr>
              <a:t>When you have an issue, contact Microsoft Customer Services Support</a:t>
            </a:r>
            <a:endParaRPr lang="en-US" sz="2400">
              <a:solidFill>
                <a:schemeClr val="tx1"/>
              </a:solidFill>
              <a:cs typeface="Segoe UI Light"/>
            </a:endParaRPr>
          </a:p>
          <a:p>
            <a:pPr marL="342900" indent="-342900">
              <a:spcAft>
                <a:spcPts val="600"/>
              </a:spcAft>
              <a:buFont typeface="Arial" panose="020B0604020202020204" pitchFamily="34" charset="0"/>
              <a:buChar char="•"/>
            </a:pPr>
            <a:r>
              <a:rPr lang="en-US" sz="2400">
                <a:solidFill>
                  <a:schemeClr val="tx1"/>
                </a:solidFill>
              </a:rPr>
              <a:t>Support may ask you to run </a:t>
            </a:r>
            <a:r>
              <a:rPr lang="en-US" sz="2400" b="1"/>
              <a:t>Test-</a:t>
            </a:r>
            <a:r>
              <a:rPr lang="en-US" sz="2400" b="1" err="1"/>
              <a:t>AzureStack</a:t>
            </a:r>
            <a:r>
              <a:rPr lang="en-US" sz="2400">
                <a:solidFill>
                  <a:schemeClr val="tx1"/>
                </a:solidFill>
              </a:rPr>
              <a:t> from your management node</a:t>
            </a:r>
            <a:endParaRPr lang="en-US" sz="2400">
              <a:solidFill>
                <a:schemeClr val="tx1"/>
              </a:solidFill>
              <a:cs typeface="Segoe UI Light"/>
            </a:endParaRPr>
          </a:p>
          <a:p>
            <a:pPr marL="342900" indent="-342900">
              <a:spcAft>
                <a:spcPts val="600"/>
              </a:spcAft>
              <a:buFont typeface="Arial" panose="020B0604020202020204" pitchFamily="34" charset="0"/>
              <a:buChar char="•"/>
            </a:pPr>
            <a:r>
              <a:rPr lang="en-US" sz="2400">
                <a:solidFill>
                  <a:schemeClr val="tx1"/>
                </a:solidFill>
              </a:rPr>
              <a:t>The validation test can isolate common failures. </a:t>
            </a:r>
            <a:endParaRPr lang="en-US" sz="2400">
              <a:solidFill>
                <a:schemeClr val="tx1"/>
              </a:solidFill>
              <a:cs typeface="Segoe UI Light"/>
            </a:endParaRPr>
          </a:p>
          <a:p>
            <a:pPr marL="342900" indent="-342900">
              <a:buFont typeface="Arial" panose="020B0604020202020204" pitchFamily="34" charset="0"/>
              <a:buChar char="•"/>
            </a:pPr>
            <a:r>
              <a:rPr lang="en-US" sz="2400">
                <a:solidFill>
                  <a:schemeClr val="tx1"/>
                </a:solidFill>
              </a:rPr>
              <a:t>Support can then analyze the detailed logs, focus on the area where the error occurred, and work with you in resolving the issue</a:t>
            </a:r>
            <a:endParaRPr lang="en-US" sz="2400">
              <a:solidFill>
                <a:schemeClr val="tx1"/>
              </a:solidFill>
              <a:cs typeface="Segoe UI Light"/>
            </a:endParaRPr>
          </a:p>
          <a:p>
            <a:pPr marL="342900" indent="-342900">
              <a:buFont typeface="Arial" panose="020B0604020202020204" pitchFamily="34" charset="0"/>
              <a:buChar char="•"/>
            </a:pPr>
            <a:r>
              <a:rPr lang="en-US" sz="2400">
                <a:solidFill>
                  <a:schemeClr val="tx1"/>
                </a:solidFill>
                <a:cs typeface="Segoe UI Light"/>
              </a:rPr>
              <a:t>You should also use Test-</a:t>
            </a:r>
            <a:r>
              <a:rPr lang="en-US" sz="2400" err="1">
                <a:solidFill>
                  <a:schemeClr val="tx1"/>
                </a:solidFill>
                <a:cs typeface="Segoe UI Light"/>
              </a:rPr>
              <a:t>AzureStack</a:t>
            </a:r>
            <a:r>
              <a:rPr lang="en-US" sz="2400">
                <a:solidFill>
                  <a:schemeClr val="tx1"/>
                </a:solidFill>
                <a:cs typeface="Segoe UI Light"/>
              </a:rPr>
              <a:t> to check your system readiness before installing updates or hotfixes</a:t>
            </a:r>
          </a:p>
          <a:p>
            <a:pPr marL="342900" indent="-342900">
              <a:buFont typeface="Wingdings" panose="05000000000000000000" pitchFamily="2" charset="2"/>
              <a:buChar char="§"/>
            </a:pPr>
            <a:endParaRPr lang="en-US" sz="2800">
              <a:cs typeface="Segoe UI Light"/>
            </a:endParaRPr>
          </a:p>
        </p:txBody>
      </p:sp>
      <p:pic>
        <p:nvPicPr>
          <p:cNvPr id="3" name="Picture 2">
            <a:extLst>
              <a:ext uri="{FF2B5EF4-FFF2-40B4-BE49-F238E27FC236}">
                <a16:creationId xmlns:a16="http://schemas.microsoft.com/office/drawing/2014/main" id="{9E409196-A28D-48D7-9C4B-203BA5B61496}"/>
              </a:ext>
            </a:extLst>
          </p:cNvPr>
          <p:cNvPicPr>
            <a:picLocks noChangeAspect="1"/>
          </p:cNvPicPr>
          <p:nvPr/>
        </p:nvPicPr>
        <p:blipFill rotWithShape="1">
          <a:blip r:embed="rId3"/>
          <a:srcRect r="41114"/>
          <a:stretch/>
        </p:blipFill>
        <p:spPr>
          <a:xfrm>
            <a:off x="6923588" y="157937"/>
            <a:ext cx="5400000" cy="6671025"/>
          </a:xfrm>
          <a:prstGeom prst="rect">
            <a:avLst/>
          </a:prstGeom>
        </p:spPr>
      </p:pic>
    </p:spTree>
    <p:extLst>
      <p:ext uri="{BB962C8B-B14F-4D97-AF65-F5344CB8AC3E}">
        <p14:creationId xmlns:p14="http://schemas.microsoft.com/office/powerpoint/2010/main" val="292827093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defRPr/>
            </a:pPr>
            <a:r>
              <a:rPr lang="en-US"/>
              <a:t>What does Test-</a:t>
            </a:r>
            <a:r>
              <a:rPr lang="en-US" err="1"/>
              <a:t>AzureStack</a:t>
            </a:r>
            <a:r>
              <a:rPr lang="en-US"/>
              <a:t> check?</a:t>
            </a:r>
            <a:endParaRPr lang="en-US">
              <a:solidFill>
                <a:srgbClr val="353535"/>
              </a:solidFill>
            </a:endParaRPr>
          </a:p>
        </p:txBody>
      </p:sp>
      <p:sp>
        <p:nvSpPr>
          <p:cNvPr id="6" name="Text Placeholder 5"/>
          <p:cNvSpPr>
            <a:spLocks noGrp="1"/>
          </p:cNvSpPr>
          <p:nvPr>
            <p:ph type="body" sz="quarter" idx="10"/>
          </p:nvPr>
        </p:nvSpPr>
        <p:spPr>
          <a:xfrm>
            <a:off x="274702" y="1211287"/>
            <a:ext cx="11888787" cy="5312223"/>
          </a:xfrm>
        </p:spPr>
        <p:txBody>
          <a:bodyPr vert="horz" wrap="square" lIns="146304" tIns="91440" rIns="146304" bIns="91440" rtlCol="0" anchor="t">
            <a:spAutoFit/>
          </a:bodyPr>
          <a:lstStyle/>
          <a:p>
            <a:r>
              <a:rPr lang="en-US" sz="2400" dirty="0">
                <a:solidFill>
                  <a:schemeClr val="tx1"/>
                </a:solidFill>
              </a:rPr>
              <a:t>You can use this command to run infrastructure tests or cloud scenario tests against your Azure Stack Hub. </a:t>
            </a:r>
            <a:br>
              <a:rPr lang="en-US" sz="2400" dirty="0">
                <a:solidFill>
                  <a:schemeClr val="tx1"/>
                </a:solidFill>
                <a:cs typeface="Segoe UI Light"/>
              </a:rPr>
            </a:br>
            <a:endParaRPr lang="en-US" sz="2400" dirty="0">
              <a:solidFill>
                <a:schemeClr val="tx1"/>
              </a:solidFill>
            </a:endParaRPr>
          </a:p>
          <a:p>
            <a:r>
              <a:rPr lang="en-US" sz="2400" dirty="0">
                <a:solidFill>
                  <a:schemeClr val="tx1"/>
                </a:solidFill>
              </a:rPr>
              <a:t>Cloud scenario tests include: </a:t>
            </a:r>
            <a:endParaRPr lang="en-US" sz="2400" dirty="0">
              <a:solidFill>
                <a:schemeClr val="tx1"/>
              </a:solidFill>
              <a:cs typeface="Segoe UI Light"/>
            </a:endParaRPr>
          </a:p>
          <a:p>
            <a:pPr marL="571500" lvl="1" indent="-342900">
              <a:buFont typeface="Wingdings" panose="05000000000000000000" pitchFamily="2" charset="2"/>
              <a:buChar char="§"/>
            </a:pPr>
            <a:r>
              <a:rPr lang="en-US" sz="2400" dirty="0">
                <a:solidFill>
                  <a:schemeClr val="tx1"/>
                </a:solidFill>
                <a:latin typeface="+mj-lt"/>
              </a:rPr>
              <a:t>Creating resource groups</a:t>
            </a:r>
          </a:p>
          <a:p>
            <a:pPr marL="571500" lvl="1" indent="-342900">
              <a:buFont typeface="Wingdings" panose="05000000000000000000" pitchFamily="2" charset="2"/>
              <a:buChar char="§"/>
            </a:pPr>
            <a:r>
              <a:rPr lang="en-US" sz="2400" dirty="0">
                <a:solidFill>
                  <a:schemeClr val="tx1"/>
                </a:solidFill>
                <a:latin typeface="+mj-lt"/>
              </a:rPr>
              <a:t>Creating plans / Creating offers</a:t>
            </a:r>
          </a:p>
          <a:p>
            <a:pPr marL="571500" lvl="1" indent="-342900">
              <a:buFont typeface="Wingdings" panose="05000000000000000000" pitchFamily="2" charset="2"/>
              <a:buChar char="§"/>
            </a:pPr>
            <a:r>
              <a:rPr lang="en-US" sz="2400" dirty="0">
                <a:solidFill>
                  <a:schemeClr val="tx1"/>
                </a:solidFill>
                <a:latin typeface="+mj-lt"/>
              </a:rPr>
              <a:t>Creating storage accounts</a:t>
            </a:r>
          </a:p>
          <a:p>
            <a:pPr marL="571500" lvl="1" indent="-342900">
              <a:buFont typeface="Wingdings" panose="05000000000000000000" pitchFamily="2" charset="2"/>
              <a:buChar char="§"/>
            </a:pPr>
            <a:r>
              <a:rPr lang="en-US" sz="2400" dirty="0">
                <a:solidFill>
                  <a:schemeClr val="tx1"/>
                </a:solidFill>
                <a:latin typeface="+mj-lt"/>
              </a:rPr>
              <a:t>Creating a virtual machine</a:t>
            </a:r>
          </a:p>
          <a:p>
            <a:pPr marL="571500" lvl="1" indent="-342900">
              <a:buFont typeface="Wingdings" panose="05000000000000000000" pitchFamily="2" charset="2"/>
              <a:buChar char="§"/>
            </a:pPr>
            <a:r>
              <a:rPr lang="en-US" sz="2400" dirty="0">
                <a:solidFill>
                  <a:schemeClr val="tx1"/>
                </a:solidFill>
                <a:latin typeface="+mj-lt"/>
              </a:rPr>
              <a:t>Perform blob operations using the storage account created in the test scenario</a:t>
            </a:r>
          </a:p>
          <a:p>
            <a:pPr marL="571500" lvl="1" indent="-342900">
              <a:buFont typeface="Wingdings" panose="05000000000000000000" pitchFamily="2" charset="2"/>
              <a:buChar char="§"/>
            </a:pPr>
            <a:r>
              <a:rPr lang="en-US" sz="2400" dirty="0">
                <a:solidFill>
                  <a:schemeClr val="tx1"/>
                </a:solidFill>
                <a:latin typeface="+mj-lt"/>
              </a:rPr>
              <a:t>Perform queue operations using the storage account created in the test scenario</a:t>
            </a:r>
          </a:p>
          <a:p>
            <a:pPr marL="571500" lvl="1" indent="-342900">
              <a:buFont typeface="Wingdings" panose="05000000000000000000" pitchFamily="2" charset="2"/>
              <a:buChar char="§"/>
            </a:pPr>
            <a:r>
              <a:rPr lang="en-US" sz="2400" dirty="0">
                <a:solidFill>
                  <a:schemeClr val="tx1"/>
                </a:solidFill>
                <a:latin typeface="+mj-lt"/>
              </a:rPr>
              <a:t>Perform table operations using the storage account created in the test scenario</a:t>
            </a:r>
          </a:p>
          <a:p>
            <a:endParaRPr lang="en-US" sz="2400" dirty="0">
              <a:solidFill>
                <a:srgbClr val="222222"/>
              </a:solidFill>
              <a:latin typeface="segoe-ui_normal"/>
            </a:endParaRPr>
          </a:p>
          <a:p>
            <a:r>
              <a:rPr lang="en-US" sz="2800" b="1" dirty="0"/>
              <a:t>Note: Cloud scenarios require cloud administrator credentials </a:t>
            </a:r>
            <a:endParaRPr lang="en-US" sz="2800" b="1" dirty="0">
              <a:cs typeface="Segoe UI Light"/>
            </a:endParaRPr>
          </a:p>
        </p:txBody>
      </p:sp>
    </p:spTree>
    <p:extLst>
      <p:ext uri="{BB962C8B-B14F-4D97-AF65-F5344CB8AC3E}">
        <p14:creationId xmlns:p14="http://schemas.microsoft.com/office/powerpoint/2010/main" val="105522534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defRPr/>
            </a:pPr>
            <a:r>
              <a:rPr lang="en-US">
                <a:solidFill>
                  <a:srgbClr val="353535"/>
                </a:solidFill>
              </a:rPr>
              <a:t>Known issues</a:t>
            </a:r>
          </a:p>
        </p:txBody>
      </p:sp>
      <p:sp>
        <p:nvSpPr>
          <p:cNvPr id="6" name="Text Placeholder 5"/>
          <p:cNvSpPr>
            <a:spLocks noGrp="1"/>
          </p:cNvSpPr>
          <p:nvPr>
            <p:ph type="body" sz="quarter" idx="10"/>
          </p:nvPr>
        </p:nvSpPr>
        <p:spPr>
          <a:xfrm>
            <a:off x="274702" y="1211287"/>
            <a:ext cx="11888787" cy="5411738"/>
          </a:xfrm>
        </p:spPr>
        <p:txBody>
          <a:bodyPr/>
          <a:lstStyle/>
          <a:p>
            <a:pPr lvl="0">
              <a:spcBef>
                <a:spcPts val="0"/>
              </a:spcBef>
              <a:spcAft>
                <a:spcPts val="600"/>
              </a:spcAft>
              <a:buClrTx/>
              <a:buSzTx/>
              <a:defRPr/>
            </a:pPr>
            <a:r>
              <a:rPr lang="en-US" sz="2800" b="1"/>
              <a:t>Log collection tool takes a long time to run</a:t>
            </a:r>
          </a:p>
          <a:p>
            <a:pPr lvl="0" indent="-342900">
              <a:lnSpc>
                <a:spcPct val="100000"/>
              </a:lnSpc>
              <a:spcBef>
                <a:spcPts val="0"/>
              </a:spcBef>
              <a:spcAft>
                <a:spcPts val="1000"/>
              </a:spcAft>
              <a:buClrTx/>
              <a:buSzTx/>
              <a:buFont typeface="Arial" pitchFamily="34" charset="0"/>
              <a:buChar char="•"/>
              <a:defRPr/>
            </a:pPr>
            <a:r>
              <a:rPr lang="en-US" sz="2400">
                <a:solidFill>
                  <a:schemeClr val="tx1"/>
                </a:solidFill>
              </a:rPr>
              <a:t>Check progress in the PS window to make sure tool is running. </a:t>
            </a:r>
          </a:p>
          <a:p>
            <a:pPr lvl="0" indent="-342900">
              <a:lnSpc>
                <a:spcPct val="100000"/>
              </a:lnSpc>
              <a:spcBef>
                <a:spcPts val="0"/>
              </a:spcBef>
              <a:spcAft>
                <a:spcPts val="1000"/>
              </a:spcAft>
              <a:buClrTx/>
              <a:buSzTx/>
              <a:buFont typeface="Arial" pitchFamily="34" charset="0"/>
              <a:buChar char="•"/>
              <a:defRPr/>
            </a:pPr>
            <a:r>
              <a:rPr lang="en-US" sz="2400">
                <a:solidFill>
                  <a:schemeClr val="tx1"/>
                </a:solidFill>
              </a:rPr>
              <a:t>You can also track progress in Get-AzureStackLogs_output.log</a:t>
            </a:r>
          </a:p>
          <a:p>
            <a:pPr lvl="0" indent="-342900">
              <a:lnSpc>
                <a:spcPct val="100000"/>
              </a:lnSpc>
              <a:spcBef>
                <a:spcPts val="0"/>
              </a:spcBef>
              <a:spcAft>
                <a:spcPts val="1000"/>
              </a:spcAft>
              <a:buClrTx/>
              <a:buSzTx/>
              <a:buFont typeface="Arial" pitchFamily="34" charset="0"/>
              <a:buChar char="•"/>
              <a:defRPr/>
            </a:pPr>
            <a:r>
              <a:rPr lang="en-US" sz="2400">
                <a:solidFill>
                  <a:schemeClr val="tx1"/>
                </a:solidFill>
              </a:rPr>
              <a:t>Date-time and/or role filters can be used to limit the total number of logs collected</a:t>
            </a:r>
          </a:p>
          <a:p>
            <a:pPr lvl="0" indent="-342900">
              <a:lnSpc>
                <a:spcPct val="100000"/>
              </a:lnSpc>
              <a:spcBef>
                <a:spcPts val="0"/>
              </a:spcBef>
              <a:spcAft>
                <a:spcPts val="1000"/>
              </a:spcAft>
              <a:buClrTx/>
              <a:buSzTx/>
              <a:buFont typeface="Arial" pitchFamily="34" charset="0"/>
              <a:buChar char="•"/>
              <a:defRPr/>
            </a:pPr>
            <a:endParaRPr lang="en-US" sz="2400">
              <a:solidFill>
                <a:schemeClr val="tx1"/>
              </a:solidFill>
            </a:endParaRPr>
          </a:p>
          <a:p>
            <a:pPr>
              <a:spcBef>
                <a:spcPts val="0"/>
              </a:spcBef>
              <a:spcAft>
                <a:spcPts val="600"/>
              </a:spcAft>
              <a:buClrTx/>
              <a:buSzTx/>
              <a:defRPr/>
            </a:pPr>
            <a:r>
              <a:rPr lang="en-US" sz="2800" b="1"/>
              <a:t>Get-</a:t>
            </a:r>
            <a:r>
              <a:rPr lang="en-US" sz="2800" b="1" err="1"/>
              <a:t>AzureStackLog</a:t>
            </a:r>
            <a:r>
              <a:rPr lang="en-US" sz="2800" b="1"/>
              <a:t> did not collect logs for some roles</a:t>
            </a:r>
          </a:p>
          <a:p>
            <a:pPr marL="342900" indent="-342900">
              <a:spcBef>
                <a:spcPts val="0"/>
              </a:spcBef>
              <a:spcAft>
                <a:spcPts val="2000"/>
              </a:spcAft>
              <a:buClrTx/>
              <a:buSzTx/>
              <a:buFont typeface="Arial" pitchFamily="34" charset="0"/>
              <a:buChar char="•"/>
              <a:defRPr/>
            </a:pPr>
            <a:r>
              <a:rPr lang="en-US" sz="2400">
                <a:solidFill>
                  <a:schemeClr val="tx1"/>
                </a:solidFill>
              </a:rPr>
              <a:t>This usually happens when there are no logs found that match the date range specified</a:t>
            </a:r>
          </a:p>
          <a:p>
            <a:pPr marL="342900" indent="-342900">
              <a:spcBef>
                <a:spcPts val="0"/>
              </a:spcBef>
              <a:spcAft>
                <a:spcPts val="2000"/>
              </a:spcAft>
              <a:buClrTx/>
              <a:buSzTx/>
              <a:buFont typeface="Arial" pitchFamily="34" charset="0"/>
              <a:buChar char="•"/>
              <a:defRPr/>
            </a:pPr>
            <a:endParaRPr lang="en-US" sz="2400">
              <a:solidFill>
                <a:schemeClr val="tx1"/>
              </a:solidFill>
            </a:endParaRPr>
          </a:p>
          <a:p>
            <a:pPr lvl="0">
              <a:spcBef>
                <a:spcPts val="0"/>
              </a:spcBef>
              <a:spcAft>
                <a:spcPts val="600"/>
              </a:spcAft>
              <a:buClrTx/>
              <a:buSzTx/>
              <a:defRPr/>
            </a:pPr>
            <a:r>
              <a:rPr lang="en-US" sz="2800" b="1"/>
              <a:t>PowerShell window disappeared while the tool was running</a:t>
            </a:r>
          </a:p>
          <a:p>
            <a:pPr marL="342900" lvl="0" indent="-342900">
              <a:spcBef>
                <a:spcPts val="0"/>
              </a:spcBef>
              <a:spcAft>
                <a:spcPts val="2000"/>
              </a:spcAft>
              <a:buClrTx/>
              <a:buSzTx/>
              <a:buFont typeface="Arial" pitchFamily="34" charset="0"/>
              <a:buChar char="•"/>
              <a:defRPr/>
            </a:pPr>
            <a:r>
              <a:rPr lang="en-US" sz="2400">
                <a:solidFill>
                  <a:schemeClr val="tx1"/>
                </a:solidFill>
              </a:rPr>
              <a:t>You might have run out of disk space! Check the command output in Get-AzureStackLog_output.log</a:t>
            </a:r>
          </a:p>
        </p:txBody>
      </p:sp>
    </p:spTree>
    <p:extLst>
      <p:ext uri="{BB962C8B-B14F-4D97-AF65-F5344CB8AC3E}">
        <p14:creationId xmlns:p14="http://schemas.microsoft.com/office/powerpoint/2010/main" val="300786959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defRPr/>
            </a:pPr>
            <a:r>
              <a:rPr lang="en-US">
                <a:solidFill>
                  <a:srgbClr val="353535"/>
                </a:solidFill>
              </a:rPr>
              <a:t>Other common issues</a:t>
            </a:r>
          </a:p>
        </p:txBody>
      </p:sp>
      <p:sp>
        <p:nvSpPr>
          <p:cNvPr id="6" name="Text Placeholder 5"/>
          <p:cNvSpPr>
            <a:spLocks noGrp="1"/>
          </p:cNvSpPr>
          <p:nvPr>
            <p:ph type="body" sz="quarter" idx="10"/>
          </p:nvPr>
        </p:nvSpPr>
        <p:spPr>
          <a:xfrm>
            <a:off x="274702" y="1211287"/>
            <a:ext cx="11888787" cy="5193217"/>
          </a:xfrm>
        </p:spPr>
        <p:txBody>
          <a:bodyPr vert="horz" wrap="square" lIns="146304" tIns="91440" rIns="146304" bIns="91440" rtlCol="0" anchor="t">
            <a:spAutoFit/>
          </a:bodyPr>
          <a:lstStyle/>
          <a:p>
            <a:pPr lvl="0">
              <a:spcBef>
                <a:spcPts val="0"/>
              </a:spcBef>
              <a:spcAft>
                <a:spcPts val="2000"/>
              </a:spcAft>
              <a:buClrTx/>
              <a:buSzTx/>
              <a:defRPr/>
            </a:pPr>
            <a:r>
              <a:rPr lang="en-US" sz="2800" b="1"/>
              <a:t>Resource Providers not registered</a:t>
            </a:r>
          </a:p>
          <a:p>
            <a:pPr lvl="0">
              <a:spcBef>
                <a:spcPts val="0"/>
              </a:spcBef>
              <a:spcAft>
                <a:spcPts val="2000"/>
              </a:spcAft>
              <a:buClrTx/>
              <a:buSzTx/>
              <a:defRPr/>
            </a:pPr>
            <a:r>
              <a:rPr lang="en-US" sz="2400">
                <a:solidFill>
                  <a:schemeClr val="tx1"/>
                </a:solidFill>
              </a:rPr>
              <a:t>When connecting to tenant subscriptions with PowerShell, you will notice that the resource providers are not automatically registered. Use the Connect module, or run the following command from PowerShell (after you install and connect as a tenant): </a:t>
            </a:r>
          </a:p>
          <a:p>
            <a:pPr lvl="0">
              <a:spcBef>
                <a:spcPts val="0"/>
              </a:spcBef>
              <a:spcAft>
                <a:spcPts val="2000"/>
              </a:spcAft>
              <a:buClrTx/>
              <a:buSzTx/>
              <a:defRPr/>
            </a:pPr>
            <a:r>
              <a:rPr lang="en-US" sz="1800">
                <a:solidFill>
                  <a:srgbClr val="00188F"/>
                </a:solidFill>
                <a:latin typeface="Consolas" panose="020B0609020204030204" pitchFamily="49" charset="0"/>
                <a:cs typeface="Segoe UI" panose="020B0502040204020203" pitchFamily="34" charset="0"/>
              </a:rPr>
              <a:t>Get-</a:t>
            </a:r>
            <a:r>
              <a:rPr lang="en-US" sz="1800" err="1">
                <a:solidFill>
                  <a:srgbClr val="00188F"/>
                </a:solidFill>
                <a:latin typeface="Consolas" panose="020B0609020204030204" pitchFamily="49" charset="0"/>
                <a:cs typeface="Segoe UI" panose="020B0502040204020203" pitchFamily="34" charset="0"/>
              </a:rPr>
              <a:t>AzureRMResourceProvider</a:t>
            </a:r>
            <a:r>
              <a:rPr lang="en-US" sz="1800">
                <a:solidFill>
                  <a:srgbClr val="00188F"/>
                </a:solidFill>
                <a:latin typeface="Consolas" panose="020B0609020204030204" pitchFamily="49" charset="0"/>
                <a:cs typeface="Segoe UI" panose="020B0502040204020203" pitchFamily="34" charset="0"/>
              </a:rPr>
              <a:t> | Register-</a:t>
            </a:r>
            <a:r>
              <a:rPr lang="en-US" sz="1800" err="1">
                <a:solidFill>
                  <a:srgbClr val="00188F"/>
                </a:solidFill>
                <a:latin typeface="Consolas" panose="020B0609020204030204" pitchFamily="49" charset="0"/>
                <a:cs typeface="Segoe UI" panose="020B0502040204020203" pitchFamily="34" charset="0"/>
              </a:rPr>
              <a:t>AzureRmResourceProvider</a:t>
            </a:r>
            <a:endParaRPr lang="en-US" sz="1800">
              <a:solidFill>
                <a:srgbClr val="00188F"/>
              </a:solidFill>
              <a:latin typeface="Consolas" panose="020B0609020204030204" pitchFamily="49" charset="0"/>
              <a:cs typeface="Segoe UI" panose="020B0502040204020203" pitchFamily="34" charset="0"/>
            </a:endParaRPr>
          </a:p>
          <a:p>
            <a:pPr lvl="0">
              <a:spcBef>
                <a:spcPts val="0"/>
              </a:spcBef>
              <a:spcAft>
                <a:spcPts val="2000"/>
              </a:spcAft>
              <a:buClrTx/>
              <a:buSzTx/>
              <a:defRPr/>
            </a:pPr>
            <a:endParaRPr lang="en-US" sz="1800">
              <a:solidFill>
                <a:srgbClr val="00188F"/>
              </a:solidFill>
              <a:latin typeface="Consolas" panose="020B0609020204030204" pitchFamily="49" charset="0"/>
              <a:cs typeface="Segoe UI" panose="020B0502040204020203" pitchFamily="34" charset="0"/>
            </a:endParaRPr>
          </a:p>
          <a:p>
            <a:pPr lvl="0">
              <a:spcBef>
                <a:spcPts val="0"/>
              </a:spcBef>
              <a:spcAft>
                <a:spcPts val="2000"/>
              </a:spcAft>
              <a:buSzTx/>
              <a:defRPr/>
            </a:pPr>
            <a:r>
              <a:rPr lang="en-US" sz="2400">
                <a:solidFill>
                  <a:schemeClr val="tx1"/>
                </a:solidFill>
              </a:rPr>
              <a:t>One current example:</a:t>
            </a:r>
          </a:p>
          <a:p>
            <a:pPr lvl="1">
              <a:spcBef>
                <a:spcPts val="0"/>
              </a:spcBef>
              <a:spcAft>
                <a:spcPts val="2000"/>
              </a:spcAft>
              <a:buSzTx/>
              <a:defRPr/>
            </a:pPr>
            <a:r>
              <a:rPr lang="en-US" sz="2400">
                <a:solidFill>
                  <a:schemeClr val="tx1"/>
                </a:solidFill>
              </a:rPr>
              <a:t>Create Azure Functions before a storage account is ever created</a:t>
            </a:r>
          </a:p>
          <a:p>
            <a:pPr lvl="1">
              <a:spcBef>
                <a:spcPts val="0"/>
              </a:spcBef>
              <a:spcAft>
                <a:spcPts val="2000"/>
              </a:spcAft>
              <a:buSzTx/>
              <a:defRPr/>
            </a:pPr>
            <a:r>
              <a:rPr lang="en-US" sz="2400">
                <a:solidFill>
                  <a:schemeClr val="tx1"/>
                </a:solidFill>
              </a:rPr>
              <a:t>Functions will fail</a:t>
            </a:r>
          </a:p>
          <a:p>
            <a:pPr lvl="1">
              <a:spcBef>
                <a:spcPts val="0"/>
              </a:spcBef>
              <a:spcAft>
                <a:spcPts val="2000"/>
              </a:spcAft>
              <a:buSzTx/>
              <a:defRPr/>
            </a:pPr>
            <a:r>
              <a:rPr lang="en-US" sz="2400">
                <a:solidFill>
                  <a:schemeClr val="tx1"/>
                </a:solidFill>
              </a:rPr>
              <a:t>Fix -&gt; manually enable storage resource provider , then it will work</a:t>
            </a:r>
            <a:endParaRPr lang="en-US" sz="2400">
              <a:solidFill>
                <a:schemeClr val="tx1"/>
              </a:solidFill>
              <a:cs typeface="Segoe UI Semilight"/>
            </a:endParaRPr>
          </a:p>
        </p:txBody>
      </p:sp>
    </p:spTree>
    <p:extLst>
      <p:ext uri="{BB962C8B-B14F-4D97-AF65-F5344CB8AC3E}">
        <p14:creationId xmlns:p14="http://schemas.microsoft.com/office/powerpoint/2010/main" val="165879766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Questions?</a:t>
            </a:r>
          </a:p>
        </p:txBody>
      </p:sp>
    </p:spTree>
    <p:extLst>
      <p:ext uri="{BB962C8B-B14F-4D97-AF65-F5344CB8AC3E}">
        <p14:creationId xmlns:p14="http://schemas.microsoft.com/office/powerpoint/2010/main" val="13557150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Appendix</a:t>
            </a:r>
          </a:p>
        </p:txBody>
      </p:sp>
    </p:spTree>
    <p:extLst>
      <p:ext uri="{BB962C8B-B14F-4D97-AF65-F5344CB8AC3E}">
        <p14:creationId xmlns:p14="http://schemas.microsoft.com/office/powerpoint/2010/main" val="3306754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977558-E808-41BB-9EE4-E6ADAA17279D}"/>
              </a:ext>
            </a:extLst>
          </p:cNvPr>
          <p:cNvSpPr>
            <a:spLocks noGrp="1"/>
          </p:cNvSpPr>
          <p:nvPr>
            <p:ph type="title"/>
          </p:nvPr>
        </p:nvSpPr>
        <p:spPr/>
        <p:txBody>
          <a:bodyPr/>
          <a:lstStyle/>
          <a:p>
            <a:r>
              <a:rPr lang="en-US"/>
              <a:t>Appendix	</a:t>
            </a:r>
          </a:p>
        </p:txBody>
      </p:sp>
      <p:sp>
        <p:nvSpPr>
          <p:cNvPr id="4" name="Text Placeholder 3">
            <a:extLst>
              <a:ext uri="{FF2B5EF4-FFF2-40B4-BE49-F238E27FC236}">
                <a16:creationId xmlns:a16="http://schemas.microsoft.com/office/drawing/2014/main" id="{C3567ECC-41ED-4D5C-88A6-C187B3A3E73F}"/>
              </a:ext>
            </a:extLst>
          </p:cNvPr>
          <p:cNvSpPr>
            <a:spLocks noGrp="1"/>
          </p:cNvSpPr>
          <p:nvPr>
            <p:ph type="body" sz="quarter" idx="10"/>
          </p:nvPr>
        </p:nvSpPr>
        <p:spPr>
          <a:xfrm>
            <a:off x="274702" y="1211287"/>
            <a:ext cx="11888787" cy="4210383"/>
          </a:xfrm>
        </p:spPr>
        <p:txBody>
          <a:bodyPr/>
          <a:lstStyle/>
          <a:p>
            <a:pPr marL="342900" indent="-342900">
              <a:buFont typeface="Arial" panose="020B0604020202020204" pitchFamily="34" charset="0"/>
              <a:buChar char="•"/>
            </a:pPr>
            <a:r>
              <a:rPr lang="en-US" sz="2400" b="1" dirty="0">
                <a:latin typeface="+mn-lt"/>
              </a:rPr>
              <a:t>Using the Azure Stack Hub Privileged </a:t>
            </a:r>
            <a:r>
              <a:rPr lang="en-US" sz="2400" b="1" dirty="0" err="1">
                <a:latin typeface="+mn-lt"/>
              </a:rPr>
              <a:t>EndPoint</a:t>
            </a:r>
            <a:br>
              <a:rPr lang="en-US" sz="2400" b="1" dirty="0">
                <a:latin typeface="+mn-lt"/>
              </a:rPr>
            </a:br>
            <a:r>
              <a:rPr lang="en-US" sz="2400" dirty="0">
                <a:latin typeface="+mn-lt"/>
                <a:hlinkClick r:id="rId3"/>
              </a:rPr>
              <a:t>https://docs.microsoft.com/en-us/azure/azure-stack/azure-stack-privileged-endpoint</a:t>
            </a:r>
            <a:r>
              <a:rPr lang="en-US" sz="2400" dirty="0">
                <a:latin typeface="+mn-lt"/>
              </a:rPr>
              <a:t> </a:t>
            </a:r>
          </a:p>
          <a:p>
            <a:pPr marL="342900" indent="-342900">
              <a:buFont typeface="Arial" panose="020B0604020202020204" pitchFamily="34" charset="0"/>
              <a:buChar char="•"/>
            </a:pPr>
            <a:r>
              <a:rPr lang="en-US" sz="2400" b="1" dirty="0">
                <a:latin typeface="+mn-lt"/>
              </a:rPr>
              <a:t>Azure Stack Hub Diagnostics</a:t>
            </a:r>
            <a:br>
              <a:rPr lang="en-US" sz="2400" b="1" dirty="0">
                <a:latin typeface="+mn-lt"/>
              </a:rPr>
            </a:br>
            <a:r>
              <a:rPr lang="en-US" sz="2400" dirty="0">
                <a:hlinkClick r:id="rId4"/>
              </a:rPr>
              <a:t>https://docs.microsoft.com/en-us/azure/azure-stack/azure-stack-diagnostics</a:t>
            </a:r>
            <a:r>
              <a:rPr lang="en-US" sz="2400" dirty="0"/>
              <a:t> </a:t>
            </a:r>
            <a:endParaRPr lang="en-US" sz="2400" b="1" dirty="0"/>
          </a:p>
          <a:p>
            <a:pPr marL="342900" indent="-342900">
              <a:buFont typeface="Arial" panose="020B0604020202020204" pitchFamily="34" charset="0"/>
              <a:buChar char="•"/>
            </a:pPr>
            <a:r>
              <a:rPr lang="en-US" sz="2400" b="1" dirty="0">
                <a:latin typeface="+mn-lt"/>
              </a:rPr>
              <a:t>Azure Stack Hub Troubleshooting</a:t>
            </a:r>
            <a:br>
              <a:rPr lang="en-US" sz="2400" b="1" dirty="0">
                <a:latin typeface="+mn-lt"/>
              </a:rPr>
            </a:br>
            <a:r>
              <a:rPr lang="en-US" sz="2400" dirty="0">
                <a:hlinkClick r:id="rId5"/>
              </a:rPr>
              <a:t>https://docs.microsoft.com/en-us/azure/azure-stack/azure-stack-troubleshooting</a:t>
            </a:r>
            <a:r>
              <a:rPr lang="en-US" sz="2400" dirty="0"/>
              <a:t> </a:t>
            </a:r>
          </a:p>
          <a:p>
            <a:pPr marL="342900" indent="-342900">
              <a:buFont typeface="Arial" panose="020B0604020202020204" pitchFamily="34" charset="0"/>
              <a:buChar char="•"/>
            </a:pPr>
            <a:r>
              <a:rPr lang="en-US" sz="2400" b="1" dirty="0">
                <a:latin typeface="+mn-lt"/>
              </a:rPr>
              <a:t>Using the ERSC</a:t>
            </a:r>
            <a:br>
              <a:rPr lang="en-US" sz="2400" b="1" dirty="0">
                <a:latin typeface="+mn-lt"/>
              </a:rPr>
            </a:br>
            <a:r>
              <a:rPr lang="en-US" sz="2400" dirty="0">
                <a:hlinkClick r:id="rId6"/>
              </a:rPr>
              <a:t>https://www.youtube.com/watch?v=msoz1wyPj_0</a:t>
            </a:r>
            <a:r>
              <a:rPr lang="en-US" sz="2400" dirty="0"/>
              <a:t> </a:t>
            </a:r>
          </a:p>
          <a:p>
            <a:pPr marL="342900" indent="-342900">
              <a:buFont typeface="Arial" panose="020B0604020202020204" pitchFamily="34" charset="0"/>
              <a:buChar char="•"/>
            </a:pPr>
            <a:r>
              <a:rPr lang="en-US" sz="2400" b="1" dirty="0"/>
              <a:t>Using the Azure Stack Hub GUI collection tool (</a:t>
            </a:r>
            <a:r>
              <a:rPr lang="en-US" sz="2400" dirty="0"/>
              <a:t>ERCS_AzureStackLogs.ps1)</a:t>
            </a:r>
            <a:br>
              <a:rPr lang="en-US" sz="2400" dirty="0"/>
            </a:br>
            <a:r>
              <a:rPr lang="en-US" sz="2400" dirty="0">
                <a:hlinkClick r:id="rId7"/>
              </a:rPr>
              <a:t>https://www.youtube.com/watch?v=Utt7pLsXEBc</a:t>
            </a:r>
            <a:r>
              <a:rPr lang="en-US" sz="2400" dirty="0"/>
              <a:t> </a:t>
            </a:r>
          </a:p>
          <a:p>
            <a:endParaRPr lang="en-US" sz="2400" dirty="0"/>
          </a:p>
        </p:txBody>
      </p:sp>
    </p:spTree>
    <p:extLst>
      <p:ext uri="{BB962C8B-B14F-4D97-AF65-F5344CB8AC3E}">
        <p14:creationId xmlns:p14="http://schemas.microsoft.com/office/powerpoint/2010/main" val="93417796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2549804" y="5870299"/>
            <a:ext cx="542772" cy="1131581"/>
            <a:chOff x="10660063" y="5932488"/>
            <a:chExt cx="511175" cy="1065707"/>
          </a:xfrm>
        </p:grpSpPr>
        <p:sp>
          <p:nvSpPr>
            <p:cNvPr id="43" name="AutoShape 14"/>
            <p:cNvSpPr>
              <a:spLocks noChangeAspect="1" noChangeArrowheads="1" noTextEdit="1"/>
            </p:cNvSpPr>
            <p:nvPr/>
          </p:nvSpPr>
          <p:spPr bwMode="auto">
            <a:xfrm>
              <a:off x="10660063" y="5932488"/>
              <a:ext cx="511175"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 name="Freeform 16"/>
            <p:cNvSpPr>
              <a:spLocks/>
            </p:cNvSpPr>
            <p:nvPr/>
          </p:nvSpPr>
          <p:spPr bwMode="auto">
            <a:xfrm>
              <a:off x="10663238" y="6192838"/>
              <a:ext cx="508000" cy="601662"/>
            </a:xfrm>
            <a:custGeom>
              <a:avLst/>
              <a:gdLst>
                <a:gd name="T0" fmla="*/ 159 w 320"/>
                <a:gd name="T1" fmla="*/ 0 h 379"/>
                <a:gd name="T2" fmla="*/ 0 w 320"/>
                <a:gd name="T3" fmla="*/ 379 h 379"/>
                <a:gd name="T4" fmla="*/ 320 w 320"/>
                <a:gd name="T5" fmla="*/ 379 h 379"/>
                <a:gd name="T6" fmla="*/ 159 w 320"/>
                <a:gd name="T7" fmla="*/ 0 h 379"/>
              </a:gdLst>
              <a:ahLst/>
              <a:cxnLst>
                <a:cxn ang="0">
                  <a:pos x="T0" y="T1"/>
                </a:cxn>
                <a:cxn ang="0">
                  <a:pos x="T2" y="T3"/>
                </a:cxn>
                <a:cxn ang="0">
                  <a:pos x="T4" y="T5"/>
                </a:cxn>
                <a:cxn ang="0">
                  <a:pos x="T6" y="T7"/>
                </a:cxn>
              </a:cxnLst>
              <a:rect l="0" t="0" r="r" b="b"/>
              <a:pathLst>
                <a:path w="320" h="379">
                  <a:moveTo>
                    <a:pt x="159" y="0"/>
                  </a:moveTo>
                  <a:lnTo>
                    <a:pt x="0" y="379"/>
                  </a:lnTo>
                  <a:lnTo>
                    <a:pt x="320" y="379"/>
                  </a:lnTo>
                  <a:lnTo>
                    <a:pt x="159"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 name="Freeform 17"/>
            <p:cNvSpPr>
              <a:spLocks/>
            </p:cNvSpPr>
            <p:nvPr/>
          </p:nvSpPr>
          <p:spPr bwMode="auto">
            <a:xfrm>
              <a:off x="10698163" y="6054725"/>
              <a:ext cx="438150" cy="517525"/>
            </a:xfrm>
            <a:custGeom>
              <a:avLst/>
              <a:gdLst>
                <a:gd name="T0" fmla="*/ 137 w 276"/>
                <a:gd name="T1" fmla="*/ 0 h 326"/>
                <a:gd name="T2" fmla="*/ 0 w 276"/>
                <a:gd name="T3" fmla="*/ 326 h 326"/>
                <a:gd name="T4" fmla="*/ 276 w 276"/>
                <a:gd name="T5" fmla="*/ 326 h 326"/>
                <a:gd name="T6" fmla="*/ 137 w 276"/>
                <a:gd name="T7" fmla="*/ 0 h 326"/>
              </a:gdLst>
              <a:ahLst/>
              <a:cxnLst>
                <a:cxn ang="0">
                  <a:pos x="T0" y="T1"/>
                </a:cxn>
                <a:cxn ang="0">
                  <a:pos x="T2" y="T3"/>
                </a:cxn>
                <a:cxn ang="0">
                  <a:pos x="T4" y="T5"/>
                </a:cxn>
                <a:cxn ang="0">
                  <a:pos x="T6" y="T7"/>
                </a:cxn>
              </a:cxnLst>
              <a:rect l="0" t="0" r="r" b="b"/>
              <a:pathLst>
                <a:path w="276" h="326">
                  <a:moveTo>
                    <a:pt x="137" y="0"/>
                  </a:moveTo>
                  <a:lnTo>
                    <a:pt x="0" y="326"/>
                  </a:lnTo>
                  <a:lnTo>
                    <a:pt x="276" y="326"/>
                  </a:lnTo>
                  <a:lnTo>
                    <a:pt x="13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 name="Freeform 18"/>
            <p:cNvSpPr>
              <a:spLocks/>
            </p:cNvSpPr>
            <p:nvPr/>
          </p:nvSpPr>
          <p:spPr bwMode="auto">
            <a:xfrm>
              <a:off x="10771188" y="5932488"/>
              <a:ext cx="288925" cy="341312"/>
            </a:xfrm>
            <a:custGeom>
              <a:avLst/>
              <a:gdLst>
                <a:gd name="T0" fmla="*/ 91 w 182"/>
                <a:gd name="T1" fmla="*/ 0 h 215"/>
                <a:gd name="T2" fmla="*/ 0 w 182"/>
                <a:gd name="T3" fmla="*/ 215 h 215"/>
                <a:gd name="T4" fmla="*/ 182 w 182"/>
                <a:gd name="T5" fmla="*/ 215 h 215"/>
                <a:gd name="T6" fmla="*/ 91 w 182"/>
                <a:gd name="T7" fmla="*/ 0 h 215"/>
              </a:gdLst>
              <a:ahLst/>
              <a:cxnLst>
                <a:cxn ang="0">
                  <a:pos x="T0" y="T1"/>
                </a:cxn>
                <a:cxn ang="0">
                  <a:pos x="T2" y="T3"/>
                </a:cxn>
                <a:cxn ang="0">
                  <a:pos x="T4" y="T5"/>
                </a:cxn>
                <a:cxn ang="0">
                  <a:pos x="T6" y="T7"/>
                </a:cxn>
              </a:cxnLst>
              <a:rect l="0" t="0" r="r" b="b"/>
              <a:pathLst>
                <a:path w="182" h="215">
                  <a:moveTo>
                    <a:pt x="91" y="0"/>
                  </a:moveTo>
                  <a:lnTo>
                    <a:pt x="0" y="215"/>
                  </a:lnTo>
                  <a:lnTo>
                    <a:pt x="182" y="215"/>
                  </a:lnTo>
                  <a:lnTo>
                    <a:pt x="9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7" name="Freeform 22"/>
            <p:cNvSpPr>
              <a:spLocks/>
            </p:cNvSpPr>
            <p:nvPr/>
          </p:nvSpPr>
          <p:spPr bwMode="auto">
            <a:xfrm>
              <a:off x="10883901" y="6070600"/>
              <a:ext cx="66675" cy="711200"/>
            </a:xfrm>
            <a:custGeom>
              <a:avLst/>
              <a:gdLst>
                <a:gd name="T0" fmla="*/ 22 w 42"/>
                <a:gd name="T1" fmla="*/ 0 h 448"/>
                <a:gd name="T2" fmla="*/ 0 w 42"/>
                <a:gd name="T3" fmla="*/ 448 h 448"/>
                <a:gd name="T4" fmla="*/ 42 w 42"/>
                <a:gd name="T5" fmla="*/ 448 h 448"/>
                <a:gd name="T6" fmla="*/ 22 w 42"/>
                <a:gd name="T7" fmla="*/ 0 h 448"/>
              </a:gdLst>
              <a:ahLst/>
              <a:cxnLst>
                <a:cxn ang="0">
                  <a:pos x="T0" y="T1"/>
                </a:cxn>
                <a:cxn ang="0">
                  <a:pos x="T2" y="T3"/>
                </a:cxn>
                <a:cxn ang="0">
                  <a:pos x="T4" y="T5"/>
                </a:cxn>
                <a:cxn ang="0">
                  <a:pos x="T6" y="T7"/>
                </a:cxn>
              </a:cxnLst>
              <a:rect l="0" t="0" r="r" b="b"/>
              <a:pathLst>
                <a:path w="42" h="448">
                  <a:moveTo>
                    <a:pt x="22" y="0"/>
                  </a:moveTo>
                  <a:lnTo>
                    <a:pt x="0" y="448"/>
                  </a:lnTo>
                  <a:lnTo>
                    <a:pt x="42" y="448"/>
                  </a:lnTo>
                  <a:lnTo>
                    <a:pt x="2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8" name="Freeform 23"/>
            <p:cNvSpPr>
              <a:spLocks/>
            </p:cNvSpPr>
            <p:nvPr/>
          </p:nvSpPr>
          <p:spPr bwMode="auto">
            <a:xfrm>
              <a:off x="10795794" y="6074270"/>
              <a:ext cx="242888" cy="923925"/>
            </a:xfrm>
            <a:custGeom>
              <a:avLst/>
              <a:gdLst>
                <a:gd name="T0" fmla="*/ 153 w 153"/>
                <a:gd name="T1" fmla="*/ 341 h 582"/>
                <a:gd name="T2" fmla="*/ 93 w 153"/>
                <a:gd name="T3" fmla="*/ 391 h 582"/>
                <a:gd name="T4" fmla="*/ 87 w 153"/>
                <a:gd name="T5" fmla="*/ 278 h 582"/>
                <a:gd name="T6" fmla="*/ 137 w 153"/>
                <a:gd name="T7" fmla="*/ 219 h 582"/>
                <a:gd name="T8" fmla="*/ 87 w 153"/>
                <a:gd name="T9" fmla="*/ 256 h 582"/>
                <a:gd name="T10" fmla="*/ 83 w 153"/>
                <a:gd name="T11" fmla="*/ 160 h 582"/>
                <a:gd name="T12" fmla="*/ 117 w 153"/>
                <a:gd name="T13" fmla="*/ 112 h 582"/>
                <a:gd name="T14" fmla="*/ 81 w 153"/>
                <a:gd name="T15" fmla="*/ 140 h 582"/>
                <a:gd name="T16" fmla="*/ 75 w 153"/>
                <a:gd name="T17" fmla="*/ 0 h 582"/>
                <a:gd name="T18" fmla="*/ 67 w 153"/>
                <a:gd name="T19" fmla="*/ 150 h 582"/>
                <a:gd name="T20" fmla="*/ 67 w 153"/>
                <a:gd name="T21" fmla="*/ 152 h 582"/>
                <a:gd name="T22" fmla="*/ 67 w 153"/>
                <a:gd name="T23" fmla="*/ 152 h 582"/>
                <a:gd name="T24" fmla="*/ 67 w 153"/>
                <a:gd name="T25" fmla="*/ 175 h 582"/>
                <a:gd name="T26" fmla="*/ 21 w 153"/>
                <a:gd name="T27" fmla="*/ 140 h 582"/>
                <a:gd name="T28" fmla="*/ 65 w 153"/>
                <a:gd name="T29" fmla="*/ 195 h 582"/>
                <a:gd name="T30" fmla="*/ 61 w 153"/>
                <a:gd name="T31" fmla="*/ 282 h 582"/>
                <a:gd name="T32" fmla="*/ 9 w 153"/>
                <a:gd name="T33" fmla="*/ 239 h 582"/>
                <a:gd name="T34" fmla="*/ 61 w 153"/>
                <a:gd name="T35" fmla="*/ 300 h 582"/>
                <a:gd name="T36" fmla="*/ 57 w 153"/>
                <a:gd name="T37" fmla="*/ 361 h 582"/>
                <a:gd name="T38" fmla="*/ 0 w 153"/>
                <a:gd name="T39" fmla="*/ 314 h 582"/>
                <a:gd name="T40" fmla="*/ 57 w 153"/>
                <a:gd name="T41" fmla="*/ 381 h 582"/>
                <a:gd name="T42" fmla="*/ 47 w 153"/>
                <a:gd name="T43" fmla="*/ 582 h 582"/>
                <a:gd name="T44" fmla="*/ 103 w 153"/>
                <a:gd name="T45" fmla="*/ 582 h 582"/>
                <a:gd name="T46" fmla="*/ 95 w 153"/>
                <a:gd name="T47" fmla="*/ 412 h 582"/>
                <a:gd name="T48" fmla="*/ 153 w 153"/>
                <a:gd name="T49" fmla="*/ 34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3" h="582">
                  <a:moveTo>
                    <a:pt x="153" y="341"/>
                  </a:moveTo>
                  <a:lnTo>
                    <a:pt x="93" y="391"/>
                  </a:lnTo>
                  <a:lnTo>
                    <a:pt x="87" y="278"/>
                  </a:lnTo>
                  <a:lnTo>
                    <a:pt x="137" y="219"/>
                  </a:lnTo>
                  <a:lnTo>
                    <a:pt x="87" y="256"/>
                  </a:lnTo>
                  <a:lnTo>
                    <a:pt x="83" y="160"/>
                  </a:lnTo>
                  <a:lnTo>
                    <a:pt x="117" y="112"/>
                  </a:lnTo>
                  <a:lnTo>
                    <a:pt x="81" y="140"/>
                  </a:lnTo>
                  <a:lnTo>
                    <a:pt x="75" y="0"/>
                  </a:lnTo>
                  <a:lnTo>
                    <a:pt x="67" y="150"/>
                  </a:lnTo>
                  <a:lnTo>
                    <a:pt x="67" y="152"/>
                  </a:lnTo>
                  <a:lnTo>
                    <a:pt x="67" y="152"/>
                  </a:lnTo>
                  <a:lnTo>
                    <a:pt x="67" y="175"/>
                  </a:lnTo>
                  <a:lnTo>
                    <a:pt x="21" y="140"/>
                  </a:lnTo>
                  <a:lnTo>
                    <a:pt x="65" y="195"/>
                  </a:lnTo>
                  <a:lnTo>
                    <a:pt x="61" y="282"/>
                  </a:lnTo>
                  <a:lnTo>
                    <a:pt x="9" y="239"/>
                  </a:lnTo>
                  <a:lnTo>
                    <a:pt x="61" y="300"/>
                  </a:lnTo>
                  <a:lnTo>
                    <a:pt x="57" y="361"/>
                  </a:lnTo>
                  <a:lnTo>
                    <a:pt x="0" y="314"/>
                  </a:lnTo>
                  <a:lnTo>
                    <a:pt x="57" y="381"/>
                  </a:lnTo>
                  <a:lnTo>
                    <a:pt x="47" y="582"/>
                  </a:lnTo>
                  <a:lnTo>
                    <a:pt x="103" y="582"/>
                  </a:lnTo>
                  <a:lnTo>
                    <a:pt x="95" y="412"/>
                  </a:lnTo>
                  <a:lnTo>
                    <a:pt x="153" y="341"/>
                  </a:lnTo>
                  <a:close/>
                </a:path>
              </a:pathLst>
            </a:custGeom>
            <a:solidFill>
              <a:schemeClr val="accent6"/>
            </a:solidFill>
            <a:ln>
              <a:noFill/>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49" name="Group 48"/>
          <p:cNvGrpSpPr/>
          <p:nvPr/>
        </p:nvGrpSpPr>
        <p:grpSpPr>
          <a:xfrm>
            <a:off x="1952248" y="5870299"/>
            <a:ext cx="544458" cy="1127685"/>
            <a:chOff x="10123488" y="5932488"/>
            <a:chExt cx="512762" cy="1062037"/>
          </a:xfrm>
        </p:grpSpPr>
        <p:sp>
          <p:nvSpPr>
            <p:cNvPr id="50" name="AutoShape 25"/>
            <p:cNvSpPr>
              <a:spLocks noChangeAspect="1" noChangeArrowheads="1" noTextEdit="1"/>
            </p:cNvSpPr>
            <p:nvPr/>
          </p:nvSpPr>
          <p:spPr bwMode="auto">
            <a:xfrm>
              <a:off x="10123488" y="5932488"/>
              <a:ext cx="512762"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1" name="Freeform 27"/>
            <p:cNvSpPr>
              <a:spLocks/>
            </p:cNvSpPr>
            <p:nvPr/>
          </p:nvSpPr>
          <p:spPr bwMode="auto">
            <a:xfrm>
              <a:off x="10126663" y="6192838"/>
              <a:ext cx="509587" cy="601662"/>
            </a:xfrm>
            <a:custGeom>
              <a:avLst/>
              <a:gdLst>
                <a:gd name="T0" fmla="*/ 160 w 321"/>
                <a:gd name="T1" fmla="*/ 0 h 379"/>
                <a:gd name="T2" fmla="*/ 0 w 321"/>
                <a:gd name="T3" fmla="*/ 379 h 379"/>
                <a:gd name="T4" fmla="*/ 321 w 321"/>
                <a:gd name="T5" fmla="*/ 379 h 379"/>
                <a:gd name="T6" fmla="*/ 160 w 321"/>
                <a:gd name="T7" fmla="*/ 0 h 379"/>
              </a:gdLst>
              <a:ahLst/>
              <a:cxnLst>
                <a:cxn ang="0">
                  <a:pos x="T0" y="T1"/>
                </a:cxn>
                <a:cxn ang="0">
                  <a:pos x="T2" y="T3"/>
                </a:cxn>
                <a:cxn ang="0">
                  <a:pos x="T4" y="T5"/>
                </a:cxn>
                <a:cxn ang="0">
                  <a:pos x="T6" y="T7"/>
                </a:cxn>
              </a:cxnLst>
              <a:rect l="0" t="0" r="r" b="b"/>
              <a:pathLst>
                <a:path w="321" h="379">
                  <a:moveTo>
                    <a:pt x="160" y="0"/>
                  </a:moveTo>
                  <a:lnTo>
                    <a:pt x="0" y="379"/>
                  </a:lnTo>
                  <a:lnTo>
                    <a:pt x="321" y="379"/>
                  </a:lnTo>
                  <a:lnTo>
                    <a:pt x="16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8" name="Freeform 28"/>
            <p:cNvSpPr>
              <a:spLocks/>
            </p:cNvSpPr>
            <p:nvPr/>
          </p:nvSpPr>
          <p:spPr bwMode="auto">
            <a:xfrm>
              <a:off x="10161588" y="6054725"/>
              <a:ext cx="439737" cy="517525"/>
            </a:xfrm>
            <a:custGeom>
              <a:avLst/>
              <a:gdLst>
                <a:gd name="T0" fmla="*/ 138 w 277"/>
                <a:gd name="T1" fmla="*/ 0 h 326"/>
                <a:gd name="T2" fmla="*/ 0 w 277"/>
                <a:gd name="T3" fmla="*/ 326 h 326"/>
                <a:gd name="T4" fmla="*/ 277 w 277"/>
                <a:gd name="T5" fmla="*/ 326 h 326"/>
                <a:gd name="T6" fmla="*/ 138 w 277"/>
                <a:gd name="T7" fmla="*/ 0 h 326"/>
              </a:gdLst>
              <a:ahLst/>
              <a:cxnLst>
                <a:cxn ang="0">
                  <a:pos x="T0" y="T1"/>
                </a:cxn>
                <a:cxn ang="0">
                  <a:pos x="T2" y="T3"/>
                </a:cxn>
                <a:cxn ang="0">
                  <a:pos x="T4" y="T5"/>
                </a:cxn>
                <a:cxn ang="0">
                  <a:pos x="T6" y="T7"/>
                </a:cxn>
              </a:cxnLst>
              <a:rect l="0" t="0" r="r" b="b"/>
              <a:pathLst>
                <a:path w="277" h="326">
                  <a:moveTo>
                    <a:pt x="138" y="0"/>
                  </a:moveTo>
                  <a:lnTo>
                    <a:pt x="0" y="326"/>
                  </a:lnTo>
                  <a:lnTo>
                    <a:pt x="277" y="326"/>
                  </a:lnTo>
                  <a:lnTo>
                    <a:pt x="138"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9" name="Freeform 29"/>
            <p:cNvSpPr>
              <a:spLocks/>
            </p:cNvSpPr>
            <p:nvPr/>
          </p:nvSpPr>
          <p:spPr bwMode="auto">
            <a:xfrm>
              <a:off x="10234613" y="5932488"/>
              <a:ext cx="290512" cy="341312"/>
            </a:xfrm>
            <a:custGeom>
              <a:avLst/>
              <a:gdLst>
                <a:gd name="T0" fmla="*/ 92 w 183"/>
                <a:gd name="T1" fmla="*/ 0 h 215"/>
                <a:gd name="T2" fmla="*/ 0 w 183"/>
                <a:gd name="T3" fmla="*/ 215 h 215"/>
                <a:gd name="T4" fmla="*/ 183 w 183"/>
                <a:gd name="T5" fmla="*/ 215 h 215"/>
                <a:gd name="T6" fmla="*/ 92 w 183"/>
                <a:gd name="T7" fmla="*/ 0 h 215"/>
              </a:gdLst>
              <a:ahLst/>
              <a:cxnLst>
                <a:cxn ang="0">
                  <a:pos x="T0" y="T1"/>
                </a:cxn>
                <a:cxn ang="0">
                  <a:pos x="T2" y="T3"/>
                </a:cxn>
                <a:cxn ang="0">
                  <a:pos x="T4" y="T5"/>
                </a:cxn>
                <a:cxn ang="0">
                  <a:pos x="T6" y="T7"/>
                </a:cxn>
              </a:cxnLst>
              <a:rect l="0" t="0" r="r" b="b"/>
              <a:pathLst>
                <a:path w="183" h="215">
                  <a:moveTo>
                    <a:pt x="92" y="0"/>
                  </a:moveTo>
                  <a:lnTo>
                    <a:pt x="0" y="215"/>
                  </a:lnTo>
                  <a:lnTo>
                    <a:pt x="183" y="215"/>
                  </a:lnTo>
                  <a:lnTo>
                    <a:pt x="9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0" name="Freeform 33"/>
            <p:cNvSpPr>
              <a:spLocks/>
            </p:cNvSpPr>
            <p:nvPr/>
          </p:nvSpPr>
          <p:spPr bwMode="auto">
            <a:xfrm>
              <a:off x="10348913" y="6070600"/>
              <a:ext cx="65087" cy="711200"/>
            </a:xfrm>
            <a:custGeom>
              <a:avLst/>
              <a:gdLst>
                <a:gd name="T0" fmla="*/ 22 w 41"/>
                <a:gd name="T1" fmla="*/ 0 h 448"/>
                <a:gd name="T2" fmla="*/ 0 w 41"/>
                <a:gd name="T3" fmla="*/ 448 h 448"/>
                <a:gd name="T4" fmla="*/ 41 w 41"/>
                <a:gd name="T5" fmla="*/ 448 h 448"/>
                <a:gd name="T6" fmla="*/ 22 w 41"/>
                <a:gd name="T7" fmla="*/ 0 h 448"/>
              </a:gdLst>
              <a:ahLst/>
              <a:cxnLst>
                <a:cxn ang="0">
                  <a:pos x="T0" y="T1"/>
                </a:cxn>
                <a:cxn ang="0">
                  <a:pos x="T2" y="T3"/>
                </a:cxn>
                <a:cxn ang="0">
                  <a:pos x="T4" y="T5"/>
                </a:cxn>
                <a:cxn ang="0">
                  <a:pos x="T6" y="T7"/>
                </a:cxn>
              </a:cxnLst>
              <a:rect l="0" t="0" r="r" b="b"/>
              <a:pathLst>
                <a:path w="41" h="448">
                  <a:moveTo>
                    <a:pt x="22" y="0"/>
                  </a:moveTo>
                  <a:lnTo>
                    <a:pt x="0" y="448"/>
                  </a:lnTo>
                  <a:lnTo>
                    <a:pt x="41" y="448"/>
                  </a:lnTo>
                  <a:lnTo>
                    <a:pt x="2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1" name="Freeform 34"/>
            <p:cNvSpPr>
              <a:spLocks/>
            </p:cNvSpPr>
            <p:nvPr/>
          </p:nvSpPr>
          <p:spPr bwMode="auto">
            <a:xfrm>
              <a:off x="10260013" y="6070600"/>
              <a:ext cx="242887" cy="923925"/>
            </a:xfrm>
            <a:custGeom>
              <a:avLst/>
              <a:gdLst>
                <a:gd name="T0" fmla="*/ 153 w 153"/>
                <a:gd name="T1" fmla="*/ 341 h 582"/>
                <a:gd name="T2" fmla="*/ 93 w 153"/>
                <a:gd name="T3" fmla="*/ 391 h 582"/>
                <a:gd name="T4" fmla="*/ 87 w 153"/>
                <a:gd name="T5" fmla="*/ 278 h 582"/>
                <a:gd name="T6" fmla="*/ 137 w 153"/>
                <a:gd name="T7" fmla="*/ 219 h 582"/>
                <a:gd name="T8" fmla="*/ 87 w 153"/>
                <a:gd name="T9" fmla="*/ 256 h 582"/>
                <a:gd name="T10" fmla="*/ 84 w 153"/>
                <a:gd name="T11" fmla="*/ 160 h 582"/>
                <a:gd name="T12" fmla="*/ 117 w 153"/>
                <a:gd name="T13" fmla="*/ 112 h 582"/>
                <a:gd name="T14" fmla="*/ 82 w 153"/>
                <a:gd name="T15" fmla="*/ 140 h 582"/>
                <a:gd name="T16" fmla="*/ 76 w 153"/>
                <a:gd name="T17" fmla="*/ 0 h 582"/>
                <a:gd name="T18" fmla="*/ 68 w 153"/>
                <a:gd name="T19" fmla="*/ 150 h 582"/>
                <a:gd name="T20" fmla="*/ 68 w 153"/>
                <a:gd name="T21" fmla="*/ 152 h 582"/>
                <a:gd name="T22" fmla="*/ 68 w 153"/>
                <a:gd name="T23" fmla="*/ 152 h 582"/>
                <a:gd name="T24" fmla="*/ 68 w 153"/>
                <a:gd name="T25" fmla="*/ 175 h 582"/>
                <a:gd name="T26" fmla="*/ 22 w 153"/>
                <a:gd name="T27" fmla="*/ 140 h 582"/>
                <a:gd name="T28" fmla="*/ 66 w 153"/>
                <a:gd name="T29" fmla="*/ 195 h 582"/>
                <a:gd name="T30" fmla="*/ 62 w 153"/>
                <a:gd name="T31" fmla="*/ 282 h 582"/>
                <a:gd name="T32" fmla="*/ 10 w 153"/>
                <a:gd name="T33" fmla="*/ 239 h 582"/>
                <a:gd name="T34" fmla="*/ 62 w 153"/>
                <a:gd name="T35" fmla="*/ 300 h 582"/>
                <a:gd name="T36" fmla="*/ 58 w 153"/>
                <a:gd name="T37" fmla="*/ 361 h 582"/>
                <a:gd name="T38" fmla="*/ 0 w 153"/>
                <a:gd name="T39" fmla="*/ 314 h 582"/>
                <a:gd name="T40" fmla="*/ 58 w 153"/>
                <a:gd name="T41" fmla="*/ 381 h 582"/>
                <a:gd name="T42" fmla="*/ 48 w 153"/>
                <a:gd name="T43" fmla="*/ 582 h 582"/>
                <a:gd name="T44" fmla="*/ 103 w 153"/>
                <a:gd name="T45" fmla="*/ 582 h 582"/>
                <a:gd name="T46" fmla="*/ 95 w 153"/>
                <a:gd name="T47" fmla="*/ 412 h 582"/>
                <a:gd name="T48" fmla="*/ 153 w 153"/>
                <a:gd name="T49" fmla="*/ 34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3" h="582">
                  <a:moveTo>
                    <a:pt x="153" y="341"/>
                  </a:moveTo>
                  <a:lnTo>
                    <a:pt x="93" y="391"/>
                  </a:lnTo>
                  <a:lnTo>
                    <a:pt x="87" y="278"/>
                  </a:lnTo>
                  <a:lnTo>
                    <a:pt x="137" y="219"/>
                  </a:lnTo>
                  <a:lnTo>
                    <a:pt x="87" y="256"/>
                  </a:lnTo>
                  <a:lnTo>
                    <a:pt x="84" y="160"/>
                  </a:lnTo>
                  <a:lnTo>
                    <a:pt x="117" y="112"/>
                  </a:lnTo>
                  <a:lnTo>
                    <a:pt x="82" y="140"/>
                  </a:lnTo>
                  <a:lnTo>
                    <a:pt x="76" y="0"/>
                  </a:lnTo>
                  <a:lnTo>
                    <a:pt x="68" y="150"/>
                  </a:lnTo>
                  <a:lnTo>
                    <a:pt x="68" y="152"/>
                  </a:lnTo>
                  <a:lnTo>
                    <a:pt x="68" y="152"/>
                  </a:lnTo>
                  <a:lnTo>
                    <a:pt x="68" y="175"/>
                  </a:lnTo>
                  <a:lnTo>
                    <a:pt x="22" y="140"/>
                  </a:lnTo>
                  <a:lnTo>
                    <a:pt x="66" y="195"/>
                  </a:lnTo>
                  <a:lnTo>
                    <a:pt x="62" y="282"/>
                  </a:lnTo>
                  <a:lnTo>
                    <a:pt x="10" y="239"/>
                  </a:lnTo>
                  <a:lnTo>
                    <a:pt x="62" y="300"/>
                  </a:lnTo>
                  <a:lnTo>
                    <a:pt x="58" y="361"/>
                  </a:lnTo>
                  <a:lnTo>
                    <a:pt x="0" y="314"/>
                  </a:lnTo>
                  <a:lnTo>
                    <a:pt x="58" y="381"/>
                  </a:lnTo>
                  <a:lnTo>
                    <a:pt x="48" y="582"/>
                  </a:lnTo>
                  <a:lnTo>
                    <a:pt x="103" y="582"/>
                  </a:lnTo>
                  <a:lnTo>
                    <a:pt x="95" y="412"/>
                  </a:lnTo>
                  <a:lnTo>
                    <a:pt x="153" y="341"/>
                  </a:lnTo>
                  <a:close/>
                </a:path>
              </a:pathLst>
            </a:custGeom>
            <a:solidFill>
              <a:schemeClr val="accent6"/>
            </a:solidFill>
            <a:ln>
              <a:noFill/>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62" name="Group 37"/>
          <p:cNvGrpSpPr>
            <a:grpSpLocks noChangeAspect="1"/>
          </p:cNvGrpSpPr>
          <p:nvPr/>
        </p:nvGrpSpPr>
        <p:grpSpPr bwMode="auto">
          <a:xfrm flipH="1">
            <a:off x="2517572" y="3180298"/>
            <a:ext cx="3393059" cy="1919371"/>
            <a:chOff x="4119" y="1984"/>
            <a:chExt cx="2657" cy="1503"/>
          </a:xfrm>
        </p:grpSpPr>
        <p:sp>
          <p:nvSpPr>
            <p:cNvPr id="63" name="AutoShape 36"/>
            <p:cNvSpPr>
              <a:spLocks noChangeAspect="1" noChangeArrowheads="1" noTextEdit="1"/>
            </p:cNvSpPr>
            <p:nvPr/>
          </p:nvSpPr>
          <p:spPr bwMode="auto">
            <a:xfrm>
              <a:off x="4119" y="1984"/>
              <a:ext cx="2657" cy="1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5" name="Freeform 38"/>
            <p:cNvSpPr>
              <a:spLocks/>
            </p:cNvSpPr>
            <p:nvPr/>
          </p:nvSpPr>
          <p:spPr bwMode="auto">
            <a:xfrm>
              <a:off x="4121" y="1984"/>
              <a:ext cx="2655" cy="1503"/>
            </a:xfrm>
            <a:custGeom>
              <a:avLst/>
              <a:gdLst>
                <a:gd name="T0" fmla="*/ 277 w 1682"/>
                <a:gd name="T1" fmla="*/ 398 h 951"/>
                <a:gd name="T2" fmla="*/ 305 w 1682"/>
                <a:gd name="T3" fmla="*/ 399 h 951"/>
                <a:gd name="T4" fmla="*/ 277 w 1682"/>
                <a:gd name="T5" fmla="*/ 277 h 951"/>
                <a:gd name="T6" fmla="*/ 553 w 1682"/>
                <a:gd name="T7" fmla="*/ 0 h 951"/>
                <a:gd name="T8" fmla="*/ 828 w 1682"/>
                <a:gd name="T9" fmla="*/ 244 h 951"/>
                <a:gd name="T10" fmla="*/ 1033 w 1682"/>
                <a:gd name="T11" fmla="*/ 153 h 951"/>
                <a:gd name="T12" fmla="*/ 1310 w 1682"/>
                <a:gd name="T13" fmla="*/ 415 h 951"/>
                <a:gd name="T14" fmla="*/ 1406 w 1682"/>
                <a:gd name="T15" fmla="*/ 398 h 951"/>
                <a:gd name="T16" fmla="*/ 1682 w 1682"/>
                <a:gd name="T17" fmla="*/ 675 h 951"/>
                <a:gd name="T18" fmla="*/ 1406 w 1682"/>
                <a:gd name="T19" fmla="*/ 951 h 951"/>
                <a:gd name="T20" fmla="*/ 277 w 1682"/>
                <a:gd name="T21" fmla="*/ 951 h 951"/>
                <a:gd name="T22" fmla="*/ 0 w 1682"/>
                <a:gd name="T23" fmla="*/ 675 h 951"/>
                <a:gd name="T24" fmla="*/ 277 w 1682"/>
                <a:gd name="T25" fmla="*/ 398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2" h="951">
                  <a:moveTo>
                    <a:pt x="277" y="398"/>
                  </a:moveTo>
                  <a:cubicBezTo>
                    <a:pt x="286" y="398"/>
                    <a:pt x="296" y="398"/>
                    <a:pt x="305" y="399"/>
                  </a:cubicBezTo>
                  <a:cubicBezTo>
                    <a:pt x="287" y="362"/>
                    <a:pt x="277" y="321"/>
                    <a:pt x="277" y="277"/>
                  </a:cubicBezTo>
                  <a:cubicBezTo>
                    <a:pt x="277" y="124"/>
                    <a:pt x="400" y="0"/>
                    <a:pt x="553" y="0"/>
                  </a:cubicBezTo>
                  <a:cubicBezTo>
                    <a:pt x="695" y="0"/>
                    <a:pt x="812" y="107"/>
                    <a:pt x="828" y="244"/>
                  </a:cubicBezTo>
                  <a:cubicBezTo>
                    <a:pt x="879" y="188"/>
                    <a:pt x="952" y="153"/>
                    <a:pt x="1033" y="153"/>
                  </a:cubicBezTo>
                  <a:cubicBezTo>
                    <a:pt x="1181" y="153"/>
                    <a:pt x="1302" y="269"/>
                    <a:pt x="1310" y="415"/>
                  </a:cubicBezTo>
                  <a:cubicBezTo>
                    <a:pt x="1340" y="404"/>
                    <a:pt x="1372" y="398"/>
                    <a:pt x="1406" y="398"/>
                  </a:cubicBezTo>
                  <a:cubicBezTo>
                    <a:pt x="1558" y="398"/>
                    <a:pt x="1682" y="522"/>
                    <a:pt x="1682" y="675"/>
                  </a:cubicBezTo>
                  <a:cubicBezTo>
                    <a:pt x="1682" y="827"/>
                    <a:pt x="1558" y="951"/>
                    <a:pt x="1406" y="951"/>
                  </a:cubicBezTo>
                  <a:cubicBezTo>
                    <a:pt x="277" y="951"/>
                    <a:pt x="277" y="951"/>
                    <a:pt x="277" y="951"/>
                  </a:cubicBezTo>
                  <a:cubicBezTo>
                    <a:pt x="124" y="951"/>
                    <a:pt x="0" y="827"/>
                    <a:pt x="0" y="675"/>
                  </a:cubicBezTo>
                  <a:cubicBezTo>
                    <a:pt x="0" y="522"/>
                    <a:pt x="124" y="398"/>
                    <a:pt x="277" y="39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66" name="Group 41"/>
          <p:cNvGrpSpPr>
            <a:grpSpLocks noChangeAspect="1"/>
          </p:cNvGrpSpPr>
          <p:nvPr/>
        </p:nvGrpSpPr>
        <p:grpSpPr bwMode="auto">
          <a:xfrm>
            <a:off x="4071594" y="4380203"/>
            <a:ext cx="1491782" cy="2627894"/>
            <a:chOff x="5286" y="2853"/>
            <a:chExt cx="885" cy="1559"/>
          </a:xfrm>
        </p:grpSpPr>
        <p:sp>
          <p:nvSpPr>
            <p:cNvPr id="68" name="AutoShape 40"/>
            <p:cNvSpPr>
              <a:spLocks noChangeAspect="1" noChangeArrowheads="1" noTextEdit="1"/>
            </p:cNvSpPr>
            <p:nvPr/>
          </p:nvSpPr>
          <p:spPr bwMode="auto">
            <a:xfrm>
              <a:off x="5286" y="2853"/>
              <a:ext cx="885" cy="1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9" name="Rectangle 42"/>
            <p:cNvSpPr>
              <a:spLocks noChangeArrowheads="1"/>
            </p:cNvSpPr>
            <p:nvPr/>
          </p:nvSpPr>
          <p:spPr bwMode="auto">
            <a:xfrm>
              <a:off x="5286" y="3917"/>
              <a:ext cx="622" cy="495"/>
            </a:xfrm>
            <a:prstGeom prst="rect">
              <a:avLst/>
            </a:prstGeom>
            <a:solidFill>
              <a:srgbClr val="CBCD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0" name="Freeform 43"/>
            <p:cNvSpPr>
              <a:spLocks/>
            </p:cNvSpPr>
            <p:nvPr/>
          </p:nvSpPr>
          <p:spPr bwMode="auto">
            <a:xfrm>
              <a:off x="5643" y="3014"/>
              <a:ext cx="528" cy="1398"/>
            </a:xfrm>
            <a:custGeom>
              <a:avLst/>
              <a:gdLst>
                <a:gd name="T0" fmla="*/ 0 w 528"/>
                <a:gd name="T1" fmla="*/ 0 h 1398"/>
                <a:gd name="T2" fmla="*/ 528 w 528"/>
                <a:gd name="T3" fmla="*/ 0 h 1398"/>
                <a:gd name="T4" fmla="*/ 528 w 528"/>
                <a:gd name="T5" fmla="*/ 1398 h 1398"/>
                <a:gd name="T6" fmla="*/ 0 w 528"/>
                <a:gd name="T7" fmla="*/ 1398 h 1398"/>
                <a:gd name="T8" fmla="*/ 0 w 528"/>
                <a:gd name="T9" fmla="*/ 911 h 1398"/>
                <a:gd name="T10" fmla="*/ 0 w 528"/>
                <a:gd name="T11" fmla="*/ 0 h 1398"/>
              </a:gdLst>
              <a:ahLst/>
              <a:cxnLst>
                <a:cxn ang="0">
                  <a:pos x="T0" y="T1"/>
                </a:cxn>
                <a:cxn ang="0">
                  <a:pos x="T2" y="T3"/>
                </a:cxn>
                <a:cxn ang="0">
                  <a:pos x="T4" y="T5"/>
                </a:cxn>
                <a:cxn ang="0">
                  <a:pos x="T6" y="T7"/>
                </a:cxn>
                <a:cxn ang="0">
                  <a:pos x="T8" y="T9"/>
                </a:cxn>
                <a:cxn ang="0">
                  <a:pos x="T10" y="T11"/>
                </a:cxn>
              </a:cxnLst>
              <a:rect l="0" t="0" r="r" b="b"/>
              <a:pathLst>
                <a:path w="528" h="1398">
                  <a:moveTo>
                    <a:pt x="0" y="0"/>
                  </a:moveTo>
                  <a:lnTo>
                    <a:pt x="528" y="0"/>
                  </a:lnTo>
                  <a:lnTo>
                    <a:pt x="528" y="1398"/>
                  </a:lnTo>
                  <a:lnTo>
                    <a:pt x="0" y="1398"/>
                  </a:lnTo>
                  <a:lnTo>
                    <a:pt x="0" y="911"/>
                  </a:lnTo>
                  <a:lnTo>
                    <a:pt x="0" y="0"/>
                  </a:lnTo>
                  <a:close/>
                </a:path>
              </a:pathLst>
            </a:custGeom>
            <a:solidFill>
              <a:srgbClr val="CBCD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1" name="Freeform 44"/>
            <p:cNvSpPr>
              <a:spLocks/>
            </p:cNvSpPr>
            <p:nvPr/>
          </p:nvSpPr>
          <p:spPr bwMode="auto">
            <a:xfrm>
              <a:off x="5286" y="3925"/>
              <a:ext cx="357" cy="487"/>
            </a:xfrm>
            <a:custGeom>
              <a:avLst/>
              <a:gdLst>
                <a:gd name="T0" fmla="*/ 0 w 357"/>
                <a:gd name="T1" fmla="*/ 487 h 487"/>
                <a:gd name="T2" fmla="*/ 357 w 357"/>
                <a:gd name="T3" fmla="*/ 487 h 487"/>
                <a:gd name="T4" fmla="*/ 357 w 357"/>
                <a:gd name="T5" fmla="*/ 0 h 487"/>
                <a:gd name="T6" fmla="*/ 0 w 357"/>
                <a:gd name="T7" fmla="*/ 487 h 487"/>
              </a:gdLst>
              <a:ahLst/>
              <a:cxnLst>
                <a:cxn ang="0">
                  <a:pos x="T0" y="T1"/>
                </a:cxn>
                <a:cxn ang="0">
                  <a:pos x="T2" y="T3"/>
                </a:cxn>
                <a:cxn ang="0">
                  <a:pos x="T4" y="T5"/>
                </a:cxn>
                <a:cxn ang="0">
                  <a:pos x="T6" y="T7"/>
                </a:cxn>
              </a:cxnLst>
              <a:rect l="0" t="0" r="r" b="b"/>
              <a:pathLst>
                <a:path w="357" h="487">
                  <a:moveTo>
                    <a:pt x="0" y="487"/>
                  </a:moveTo>
                  <a:lnTo>
                    <a:pt x="357" y="487"/>
                  </a:lnTo>
                  <a:lnTo>
                    <a:pt x="357" y="0"/>
                  </a:lnTo>
                  <a:lnTo>
                    <a:pt x="0" y="487"/>
                  </a:lnTo>
                  <a:close/>
                </a:path>
              </a:pathLst>
            </a:custGeom>
            <a:solidFill>
              <a:srgbClr val="A6A8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2" name="Rectangle 45"/>
            <p:cNvSpPr>
              <a:spLocks noChangeArrowheads="1"/>
            </p:cNvSpPr>
            <p:nvPr/>
          </p:nvSpPr>
          <p:spPr bwMode="auto">
            <a:xfrm>
              <a:off x="5711" y="3117"/>
              <a:ext cx="51"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3" name="Rectangle 46"/>
            <p:cNvSpPr>
              <a:spLocks noChangeArrowheads="1"/>
            </p:cNvSpPr>
            <p:nvPr/>
          </p:nvSpPr>
          <p:spPr bwMode="auto">
            <a:xfrm>
              <a:off x="5824" y="3117"/>
              <a:ext cx="52" cy="99"/>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4" name="Rectangle 47"/>
            <p:cNvSpPr>
              <a:spLocks noChangeArrowheads="1"/>
            </p:cNvSpPr>
            <p:nvPr/>
          </p:nvSpPr>
          <p:spPr bwMode="auto">
            <a:xfrm>
              <a:off x="5938" y="3117"/>
              <a:ext cx="52" cy="99"/>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5" name="Rectangle 48"/>
            <p:cNvSpPr>
              <a:spLocks noChangeArrowheads="1"/>
            </p:cNvSpPr>
            <p:nvPr/>
          </p:nvSpPr>
          <p:spPr bwMode="auto">
            <a:xfrm>
              <a:off x="6052" y="3117"/>
              <a:ext cx="53"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6" name="Rectangle 49"/>
            <p:cNvSpPr>
              <a:spLocks noChangeArrowheads="1"/>
            </p:cNvSpPr>
            <p:nvPr/>
          </p:nvSpPr>
          <p:spPr bwMode="auto">
            <a:xfrm>
              <a:off x="5711" y="3265"/>
              <a:ext cx="51"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7" name="Rectangle 50"/>
            <p:cNvSpPr>
              <a:spLocks noChangeArrowheads="1"/>
            </p:cNvSpPr>
            <p:nvPr/>
          </p:nvSpPr>
          <p:spPr bwMode="auto">
            <a:xfrm>
              <a:off x="5824" y="3265"/>
              <a:ext cx="52"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8" name="Rectangle 51"/>
            <p:cNvSpPr>
              <a:spLocks noChangeArrowheads="1"/>
            </p:cNvSpPr>
            <p:nvPr/>
          </p:nvSpPr>
          <p:spPr bwMode="auto">
            <a:xfrm>
              <a:off x="5938" y="3265"/>
              <a:ext cx="52" cy="99"/>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9" name="Rectangle 52"/>
            <p:cNvSpPr>
              <a:spLocks noChangeArrowheads="1"/>
            </p:cNvSpPr>
            <p:nvPr/>
          </p:nvSpPr>
          <p:spPr bwMode="auto">
            <a:xfrm>
              <a:off x="6052" y="3265"/>
              <a:ext cx="53"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0" name="Rectangle 53"/>
            <p:cNvSpPr>
              <a:spLocks noChangeArrowheads="1"/>
            </p:cNvSpPr>
            <p:nvPr/>
          </p:nvSpPr>
          <p:spPr bwMode="auto">
            <a:xfrm>
              <a:off x="5711" y="3414"/>
              <a:ext cx="51" cy="98"/>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1" name="Rectangle 54"/>
            <p:cNvSpPr>
              <a:spLocks noChangeArrowheads="1"/>
            </p:cNvSpPr>
            <p:nvPr/>
          </p:nvSpPr>
          <p:spPr bwMode="auto">
            <a:xfrm>
              <a:off x="5824" y="3414"/>
              <a:ext cx="52" cy="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2" name="Rectangle 55"/>
            <p:cNvSpPr>
              <a:spLocks noChangeArrowheads="1"/>
            </p:cNvSpPr>
            <p:nvPr/>
          </p:nvSpPr>
          <p:spPr bwMode="auto">
            <a:xfrm>
              <a:off x="5938" y="3414"/>
              <a:ext cx="52" cy="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3" name="Rectangle 56"/>
            <p:cNvSpPr>
              <a:spLocks noChangeArrowheads="1"/>
            </p:cNvSpPr>
            <p:nvPr/>
          </p:nvSpPr>
          <p:spPr bwMode="auto">
            <a:xfrm>
              <a:off x="6052" y="3414"/>
              <a:ext cx="53" cy="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4" name="Rectangle 57"/>
            <p:cNvSpPr>
              <a:spLocks noChangeArrowheads="1"/>
            </p:cNvSpPr>
            <p:nvPr/>
          </p:nvSpPr>
          <p:spPr bwMode="auto">
            <a:xfrm>
              <a:off x="5711" y="3562"/>
              <a:ext cx="51"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5" name="Rectangle 58"/>
            <p:cNvSpPr>
              <a:spLocks noChangeArrowheads="1"/>
            </p:cNvSpPr>
            <p:nvPr/>
          </p:nvSpPr>
          <p:spPr bwMode="auto">
            <a:xfrm>
              <a:off x="5824" y="3562"/>
              <a:ext cx="52" cy="99"/>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6" name="Rectangle 59"/>
            <p:cNvSpPr>
              <a:spLocks noChangeArrowheads="1"/>
            </p:cNvSpPr>
            <p:nvPr/>
          </p:nvSpPr>
          <p:spPr bwMode="auto">
            <a:xfrm>
              <a:off x="5938" y="3562"/>
              <a:ext cx="52" cy="99"/>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7" name="Rectangle 60"/>
            <p:cNvSpPr>
              <a:spLocks noChangeArrowheads="1"/>
            </p:cNvSpPr>
            <p:nvPr/>
          </p:nvSpPr>
          <p:spPr bwMode="auto">
            <a:xfrm>
              <a:off x="6052" y="3562"/>
              <a:ext cx="53"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8" name="Rectangle 61"/>
            <p:cNvSpPr>
              <a:spLocks noChangeArrowheads="1"/>
            </p:cNvSpPr>
            <p:nvPr/>
          </p:nvSpPr>
          <p:spPr bwMode="auto">
            <a:xfrm>
              <a:off x="5711" y="3710"/>
              <a:ext cx="51"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9" name="Rectangle 62"/>
            <p:cNvSpPr>
              <a:spLocks noChangeArrowheads="1"/>
            </p:cNvSpPr>
            <p:nvPr/>
          </p:nvSpPr>
          <p:spPr bwMode="auto">
            <a:xfrm>
              <a:off x="5824" y="3710"/>
              <a:ext cx="52"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0" name="Rectangle 63"/>
            <p:cNvSpPr>
              <a:spLocks noChangeArrowheads="1"/>
            </p:cNvSpPr>
            <p:nvPr/>
          </p:nvSpPr>
          <p:spPr bwMode="auto">
            <a:xfrm>
              <a:off x="5938" y="3710"/>
              <a:ext cx="52" cy="99"/>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1" name="Rectangle 64"/>
            <p:cNvSpPr>
              <a:spLocks noChangeArrowheads="1"/>
            </p:cNvSpPr>
            <p:nvPr/>
          </p:nvSpPr>
          <p:spPr bwMode="auto">
            <a:xfrm>
              <a:off x="6052" y="3710"/>
              <a:ext cx="53" cy="99"/>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2" name="Rectangle 65"/>
            <p:cNvSpPr>
              <a:spLocks noChangeArrowheads="1"/>
            </p:cNvSpPr>
            <p:nvPr/>
          </p:nvSpPr>
          <p:spPr bwMode="auto">
            <a:xfrm>
              <a:off x="5711" y="3859"/>
              <a:ext cx="51" cy="98"/>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3" name="Rectangle 66"/>
            <p:cNvSpPr>
              <a:spLocks noChangeArrowheads="1"/>
            </p:cNvSpPr>
            <p:nvPr/>
          </p:nvSpPr>
          <p:spPr bwMode="auto">
            <a:xfrm>
              <a:off x="5824" y="3859"/>
              <a:ext cx="52" cy="98"/>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4" name="Rectangle 67"/>
            <p:cNvSpPr>
              <a:spLocks noChangeArrowheads="1"/>
            </p:cNvSpPr>
            <p:nvPr/>
          </p:nvSpPr>
          <p:spPr bwMode="auto">
            <a:xfrm>
              <a:off x="5938" y="3859"/>
              <a:ext cx="52" cy="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5" name="Rectangle 68"/>
            <p:cNvSpPr>
              <a:spLocks noChangeArrowheads="1"/>
            </p:cNvSpPr>
            <p:nvPr/>
          </p:nvSpPr>
          <p:spPr bwMode="auto">
            <a:xfrm>
              <a:off x="6052" y="3859"/>
              <a:ext cx="53" cy="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6" name="Rectangle 69"/>
            <p:cNvSpPr>
              <a:spLocks noChangeArrowheads="1"/>
            </p:cNvSpPr>
            <p:nvPr/>
          </p:nvSpPr>
          <p:spPr bwMode="auto">
            <a:xfrm>
              <a:off x="5711" y="4007"/>
              <a:ext cx="51" cy="99"/>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7" name="Rectangle 70"/>
            <p:cNvSpPr>
              <a:spLocks noChangeArrowheads="1"/>
            </p:cNvSpPr>
            <p:nvPr/>
          </p:nvSpPr>
          <p:spPr bwMode="auto">
            <a:xfrm>
              <a:off x="5824" y="4007"/>
              <a:ext cx="52"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8" name="Rectangle 71"/>
            <p:cNvSpPr>
              <a:spLocks noChangeArrowheads="1"/>
            </p:cNvSpPr>
            <p:nvPr/>
          </p:nvSpPr>
          <p:spPr bwMode="auto">
            <a:xfrm>
              <a:off x="5938" y="4007"/>
              <a:ext cx="52" cy="99"/>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9" name="Rectangle 72"/>
            <p:cNvSpPr>
              <a:spLocks noChangeArrowheads="1"/>
            </p:cNvSpPr>
            <p:nvPr/>
          </p:nvSpPr>
          <p:spPr bwMode="auto">
            <a:xfrm>
              <a:off x="6052" y="4007"/>
              <a:ext cx="53"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0" name="Rectangle 73"/>
            <p:cNvSpPr>
              <a:spLocks noChangeArrowheads="1"/>
            </p:cNvSpPr>
            <p:nvPr/>
          </p:nvSpPr>
          <p:spPr bwMode="auto">
            <a:xfrm>
              <a:off x="5323" y="4007"/>
              <a:ext cx="52" cy="99"/>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4" name="Rectangle 74"/>
            <p:cNvSpPr>
              <a:spLocks noChangeArrowheads="1"/>
            </p:cNvSpPr>
            <p:nvPr/>
          </p:nvSpPr>
          <p:spPr bwMode="auto">
            <a:xfrm>
              <a:off x="5437" y="4007"/>
              <a:ext cx="52"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5" name="Rectangle 75"/>
            <p:cNvSpPr>
              <a:spLocks noChangeArrowheads="1"/>
            </p:cNvSpPr>
            <p:nvPr/>
          </p:nvSpPr>
          <p:spPr bwMode="auto">
            <a:xfrm>
              <a:off x="5551" y="4007"/>
              <a:ext cx="52"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6" name="Rectangle 76"/>
            <p:cNvSpPr>
              <a:spLocks noChangeArrowheads="1"/>
            </p:cNvSpPr>
            <p:nvPr/>
          </p:nvSpPr>
          <p:spPr bwMode="auto">
            <a:xfrm>
              <a:off x="5323" y="4156"/>
              <a:ext cx="52" cy="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7" name="Rectangle 77"/>
            <p:cNvSpPr>
              <a:spLocks noChangeArrowheads="1"/>
            </p:cNvSpPr>
            <p:nvPr/>
          </p:nvSpPr>
          <p:spPr bwMode="auto">
            <a:xfrm>
              <a:off x="5437" y="4156"/>
              <a:ext cx="52" cy="98"/>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8" name="Rectangle 78"/>
            <p:cNvSpPr>
              <a:spLocks noChangeArrowheads="1"/>
            </p:cNvSpPr>
            <p:nvPr/>
          </p:nvSpPr>
          <p:spPr bwMode="auto">
            <a:xfrm>
              <a:off x="5551" y="4156"/>
              <a:ext cx="52" cy="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9" name="Rectangle 79"/>
            <p:cNvSpPr>
              <a:spLocks noChangeArrowheads="1"/>
            </p:cNvSpPr>
            <p:nvPr/>
          </p:nvSpPr>
          <p:spPr bwMode="auto">
            <a:xfrm>
              <a:off x="5711" y="4156"/>
              <a:ext cx="51" cy="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0" name="Rectangle 80"/>
            <p:cNvSpPr>
              <a:spLocks noChangeArrowheads="1"/>
            </p:cNvSpPr>
            <p:nvPr/>
          </p:nvSpPr>
          <p:spPr bwMode="auto">
            <a:xfrm>
              <a:off x="5824" y="4156"/>
              <a:ext cx="52" cy="98"/>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1" name="Rectangle 81"/>
            <p:cNvSpPr>
              <a:spLocks noChangeArrowheads="1"/>
            </p:cNvSpPr>
            <p:nvPr/>
          </p:nvSpPr>
          <p:spPr bwMode="auto">
            <a:xfrm>
              <a:off x="5938" y="4156"/>
              <a:ext cx="52" cy="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2" name="Rectangle 82"/>
            <p:cNvSpPr>
              <a:spLocks noChangeArrowheads="1"/>
            </p:cNvSpPr>
            <p:nvPr/>
          </p:nvSpPr>
          <p:spPr bwMode="auto">
            <a:xfrm>
              <a:off x="6052" y="4156"/>
              <a:ext cx="53" cy="98"/>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3" name="Rectangle 83"/>
            <p:cNvSpPr>
              <a:spLocks noChangeArrowheads="1"/>
            </p:cNvSpPr>
            <p:nvPr/>
          </p:nvSpPr>
          <p:spPr bwMode="auto">
            <a:xfrm>
              <a:off x="5938" y="2916"/>
              <a:ext cx="167" cy="98"/>
            </a:xfrm>
            <a:prstGeom prst="rect">
              <a:avLst/>
            </a:prstGeom>
            <a:solidFill>
              <a:srgbClr val="CBCD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4" name="Rectangle 84"/>
            <p:cNvSpPr>
              <a:spLocks noChangeArrowheads="1"/>
            </p:cNvSpPr>
            <p:nvPr/>
          </p:nvSpPr>
          <p:spPr bwMode="auto">
            <a:xfrm>
              <a:off x="5762" y="2854"/>
              <a:ext cx="34" cy="160"/>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15" name="Group 114"/>
          <p:cNvGrpSpPr/>
          <p:nvPr/>
        </p:nvGrpSpPr>
        <p:grpSpPr>
          <a:xfrm>
            <a:off x="3145672" y="5870299"/>
            <a:ext cx="542772" cy="1137294"/>
            <a:chOff x="10660063" y="5932488"/>
            <a:chExt cx="511175" cy="1071086"/>
          </a:xfrm>
        </p:grpSpPr>
        <p:sp>
          <p:nvSpPr>
            <p:cNvPr id="116" name="AutoShape 14"/>
            <p:cNvSpPr>
              <a:spLocks noChangeAspect="1" noChangeArrowheads="1" noTextEdit="1"/>
            </p:cNvSpPr>
            <p:nvPr/>
          </p:nvSpPr>
          <p:spPr bwMode="auto">
            <a:xfrm>
              <a:off x="10660063" y="5932488"/>
              <a:ext cx="511175"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8" name="Freeform 16"/>
            <p:cNvSpPr>
              <a:spLocks/>
            </p:cNvSpPr>
            <p:nvPr/>
          </p:nvSpPr>
          <p:spPr bwMode="auto">
            <a:xfrm>
              <a:off x="10663238" y="6192838"/>
              <a:ext cx="508000" cy="601662"/>
            </a:xfrm>
            <a:custGeom>
              <a:avLst/>
              <a:gdLst>
                <a:gd name="T0" fmla="*/ 159 w 320"/>
                <a:gd name="T1" fmla="*/ 0 h 379"/>
                <a:gd name="T2" fmla="*/ 0 w 320"/>
                <a:gd name="T3" fmla="*/ 379 h 379"/>
                <a:gd name="T4" fmla="*/ 320 w 320"/>
                <a:gd name="T5" fmla="*/ 379 h 379"/>
                <a:gd name="T6" fmla="*/ 159 w 320"/>
                <a:gd name="T7" fmla="*/ 0 h 379"/>
              </a:gdLst>
              <a:ahLst/>
              <a:cxnLst>
                <a:cxn ang="0">
                  <a:pos x="T0" y="T1"/>
                </a:cxn>
                <a:cxn ang="0">
                  <a:pos x="T2" y="T3"/>
                </a:cxn>
                <a:cxn ang="0">
                  <a:pos x="T4" y="T5"/>
                </a:cxn>
                <a:cxn ang="0">
                  <a:pos x="T6" y="T7"/>
                </a:cxn>
              </a:cxnLst>
              <a:rect l="0" t="0" r="r" b="b"/>
              <a:pathLst>
                <a:path w="320" h="379">
                  <a:moveTo>
                    <a:pt x="159" y="0"/>
                  </a:moveTo>
                  <a:lnTo>
                    <a:pt x="0" y="379"/>
                  </a:lnTo>
                  <a:lnTo>
                    <a:pt x="320" y="379"/>
                  </a:lnTo>
                  <a:lnTo>
                    <a:pt x="159"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9" name="Freeform 17"/>
            <p:cNvSpPr>
              <a:spLocks/>
            </p:cNvSpPr>
            <p:nvPr/>
          </p:nvSpPr>
          <p:spPr bwMode="auto">
            <a:xfrm>
              <a:off x="10698163" y="6054725"/>
              <a:ext cx="438150" cy="517525"/>
            </a:xfrm>
            <a:custGeom>
              <a:avLst/>
              <a:gdLst>
                <a:gd name="T0" fmla="*/ 137 w 276"/>
                <a:gd name="T1" fmla="*/ 0 h 326"/>
                <a:gd name="T2" fmla="*/ 0 w 276"/>
                <a:gd name="T3" fmla="*/ 326 h 326"/>
                <a:gd name="T4" fmla="*/ 276 w 276"/>
                <a:gd name="T5" fmla="*/ 326 h 326"/>
                <a:gd name="T6" fmla="*/ 137 w 276"/>
                <a:gd name="T7" fmla="*/ 0 h 326"/>
              </a:gdLst>
              <a:ahLst/>
              <a:cxnLst>
                <a:cxn ang="0">
                  <a:pos x="T0" y="T1"/>
                </a:cxn>
                <a:cxn ang="0">
                  <a:pos x="T2" y="T3"/>
                </a:cxn>
                <a:cxn ang="0">
                  <a:pos x="T4" y="T5"/>
                </a:cxn>
                <a:cxn ang="0">
                  <a:pos x="T6" y="T7"/>
                </a:cxn>
              </a:cxnLst>
              <a:rect l="0" t="0" r="r" b="b"/>
              <a:pathLst>
                <a:path w="276" h="326">
                  <a:moveTo>
                    <a:pt x="137" y="0"/>
                  </a:moveTo>
                  <a:lnTo>
                    <a:pt x="0" y="326"/>
                  </a:lnTo>
                  <a:lnTo>
                    <a:pt x="276" y="326"/>
                  </a:lnTo>
                  <a:lnTo>
                    <a:pt x="13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1" name="Freeform 18"/>
            <p:cNvSpPr>
              <a:spLocks/>
            </p:cNvSpPr>
            <p:nvPr/>
          </p:nvSpPr>
          <p:spPr bwMode="auto">
            <a:xfrm>
              <a:off x="10771188" y="5932488"/>
              <a:ext cx="288925" cy="341312"/>
            </a:xfrm>
            <a:custGeom>
              <a:avLst/>
              <a:gdLst>
                <a:gd name="T0" fmla="*/ 91 w 182"/>
                <a:gd name="T1" fmla="*/ 0 h 215"/>
                <a:gd name="T2" fmla="*/ 0 w 182"/>
                <a:gd name="T3" fmla="*/ 215 h 215"/>
                <a:gd name="T4" fmla="*/ 182 w 182"/>
                <a:gd name="T5" fmla="*/ 215 h 215"/>
                <a:gd name="T6" fmla="*/ 91 w 182"/>
                <a:gd name="T7" fmla="*/ 0 h 215"/>
              </a:gdLst>
              <a:ahLst/>
              <a:cxnLst>
                <a:cxn ang="0">
                  <a:pos x="T0" y="T1"/>
                </a:cxn>
                <a:cxn ang="0">
                  <a:pos x="T2" y="T3"/>
                </a:cxn>
                <a:cxn ang="0">
                  <a:pos x="T4" y="T5"/>
                </a:cxn>
                <a:cxn ang="0">
                  <a:pos x="T6" y="T7"/>
                </a:cxn>
              </a:cxnLst>
              <a:rect l="0" t="0" r="r" b="b"/>
              <a:pathLst>
                <a:path w="182" h="215">
                  <a:moveTo>
                    <a:pt x="91" y="0"/>
                  </a:moveTo>
                  <a:lnTo>
                    <a:pt x="0" y="215"/>
                  </a:lnTo>
                  <a:lnTo>
                    <a:pt x="182" y="215"/>
                  </a:lnTo>
                  <a:lnTo>
                    <a:pt x="9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2" name="Freeform 22"/>
            <p:cNvSpPr>
              <a:spLocks/>
            </p:cNvSpPr>
            <p:nvPr/>
          </p:nvSpPr>
          <p:spPr bwMode="auto">
            <a:xfrm>
              <a:off x="10883901" y="6070600"/>
              <a:ext cx="66675" cy="711200"/>
            </a:xfrm>
            <a:custGeom>
              <a:avLst/>
              <a:gdLst>
                <a:gd name="T0" fmla="*/ 22 w 42"/>
                <a:gd name="T1" fmla="*/ 0 h 448"/>
                <a:gd name="T2" fmla="*/ 0 w 42"/>
                <a:gd name="T3" fmla="*/ 448 h 448"/>
                <a:gd name="T4" fmla="*/ 42 w 42"/>
                <a:gd name="T5" fmla="*/ 448 h 448"/>
                <a:gd name="T6" fmla="*/ 22 w 42"/>
                <a:gd name="T7" fmla="*/ 0 h 448"/>
              </a:gdLst>
              <a:ahLst/>
              <a:cxnLst>
                <a:cxn ang="0">
                  <a:pos x="T0" y="T1"/>
                </a:cxn>
                <a:cxn ang="0">
                  <a:pos x="T2" y="T3"/>
                </a:cxn>
                <a:cxn ang="0">
                  <a:pos x="T4" y="T5"/>
                </a:cxn>
                <a:cxn ang="0">
                  <a:pos x="T6" y="T7"/>
                </a:cxn>
              </a:cxnLst>
              <a:rect l="0" t="0" r="r" b="b"/>
              <a:pathLst>
                <a:path w="42" h="448">
                  <a:moveTo>
                    <a:pt x="22" y="0"/>
                  </a:moveTo>
                  <a:lnTo>
                    <a:pt x="0" y="448"/>
                  </a:lnTo>
                  <a:lnTo>
                    <a:pt x="42" y="448"/>
                  </a:lnTo>
                  <a:lnTo>
                    <a:pt x="2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3" name="Freeform 23"/>
            <p:cNvSpPr>
              <a:spLocks/>
            </p:cNvSpPr>
            <p:nvPr/>
          </p:nvSpPr>
          <p:spPr bwMode="auto">
            <a:xfrm>
              <a:off x="10795794" y="6079649"/>
              <a:ext cx="242888" cy="923925"/>
            </a:xfrm>
            <a:custGeom>
              <a:avLst/>
              <a:gdLst>
                <a:gd name="T0" fmla="*/ 153 w 153"/>
                <a:gd name="T1" fmla="*/ 341 h 582"/>
                <a:gd name="T2" fmla="*/ 93 w 153"/>
                <a:gd name="T3" fmla="*/ 391 h 582"/>
                <a:gd name="T4" fmla="*/ 87 w 153"/>
                <a:gd name="T5" fmla="*/ 278 h 582"/>
                <a:gd name="T6" fmla="*/ 137 w 153"/>
                <a:gd name="T7" fmla="*/ 219 h 582"/>
                <a:gd name="T8" fmla="*/ 87 w 153"/>
                <a:gd name="T9" fmla="*/ 256 h 582"/>
                <a:gd name="T10" fmla="*/ 83 w 153"/>
                <a:gd name="T11" fmla="*/ 160 h 582"/>
                <a:gd name="T12" fmla="*/ 117 w 153"/>
                <a:gd name="T13" fmla="*/ 112 h 582"/>
                <a:gd name="T14" fmla="*/ 81 w 153"/>
                <a:gd name="T15" fmla="*/ 140 h 582"/>
                <a:gd name="T16" fmla="*/ 75 w 153"/>
                <a:gd name="T17" fmla="*/ 0 h 582"/>
                <a:gd name="T18" fmla="*/ 67 w 153"/>
                <a:gd name="T19" fmla="*/ 150 h 582"/>
                <a:gd name="T20" fmla="*/ 67 w 153"/>
                <a:gd name="T21" fmla="*/ 152 h 582"/>
                <a:gd name="T22" fmla="*/ 67 w 153"/>
                <a:gd name="T23" fmla="*/ 152 h 582"/>
                <a:gd name="T24" fmla="*/ 67 w 153"/>
                <a:gd name="T25" fmla="*/ 175 h 582"/>
                <a:gd name="T26" fmla="*/ 21 w 153"/>
                <a:gd name="T27" fmla="*/ 140 h 582"/>
                <a:gd name="T28" fmla="*/ 65 w 153"/>
                <a:gd name="T29" fmla="*/ 195 h 582"/>
                <a:gd name="T30" fmla="*/ 61 w 153"/>
                <a:gd name="T31" fmla="*/ 282 h 582"/>
                <a:gd name="T32" fmla="*/ 9 w 153"/>
                <a:gd name="T33" fmla="*/ 239 h 582"/>
                <a:gd name="T34" fmla="*/ 61 w 153"/>
                <a:gd name="T35" fmla="*/ 300 h 582"/>
                <a:gd name="T36" fmla="*/ 57 w 153"/>
                <a:gd name="T37" fmla="*/ 361 h 582"/>
                <a:gd name="T38" fmla="*/ 0 w 153"/>
                <a:gd name="T39" fmla="*/ 314 h 582"/>
                <a:gd name="T40" fmla="*/ 57 w 153"/>
                <a:gd name="T41" fmla="*/ 381 h 582"/>
                <a:gd name="T42" fmla="*/ 47 w 153"/>
                <a:gd name="T43" fmla="*/ 582 h 582"/>
                <a:gd name="T44" fmla="*/ 103 w 153"/>
                <a:gd name="T45" fmla="*/ 582 h 582"/>
                <a:gd name="T46" fmla="*/ 95 w 153"/>
                <a:gd name="T47" fmla="*/ 412 h 582"/>
                <a:gd name="T48" fmla="*/ 153 w 153"/>
                <a:gd name="T49" fmla="*/ 34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3" h="582">
                  <a:moveTo>
                    <a:pt x="153" y="341"/>
                  </a:moveTo>
                  <a:lnTo>
                    <a:pt x="93" y="391"/>
                  </a:lnTo>
                  <a:lnTo>
                    <a:pt x="87" y="278"/>
                  </a:lnTo>
                  <a:lnTo>
                    <a:pt x="137" y="219"/>
                  </a:lnTo>
                  <a:lnTo>
                    <a:pt x="87" y="256"/>
                  </a:lnTo>
                  <a:lnTo>
                    <a:pt x="83" y="160"/>
                  </a:lnTo>
                  <a:lnTo>
                    <a:pt x="117" y="112"/>
                  </a:lnTo>
                  <a:lnTo>
                    <a:pt x="81" y="140"/>
                  </a:lnTo>
                  <a:lnTo>
                    <a:pt x="75" y="0"/>
                  </a:lnTo>
                  <a:lnTo>
                    <a:pt x="67" y="150"/>
                  </a:lnTo>
                  <a:lnTo>
                    <a:pt x="67" y="152"/>
                  </a:lnTo>
                  <a:lnTo>
                    <a:pt x="67" y="152"/>
                  </a:lnTo>
                  <a:lnTo>
                    <a:pt x="67" y="175"/>
                  </a:lnTo>
                  <a:lnTo>
                    <a:pt x="21" y="140"/>
                  </a:lnTo>
                  <a:lnTo>
                    <a:pt x="65" y="195"/>
                  </a:lnTo>
                  <a:lnTo>
                    <a:pt x="61" y="282"/>
                  </a:lnTo>
                  <a:lnTo>
                    <a:pt x="9" y="239"/>
                  </a:lnTo>
                  <a:lnTo>
                    <a:pt x="61" y="300"/>
                  </a:lnTo>
                  <a:lnTo>
                    <a:pt x="57" y="361"/>
                  </a:lnTo>
                  <a:lnTo>
                    <a:pt x="0" y="314"/>
                  </a:lnTo>
                  <a:lnTo>
                    <a:pt x="57" y="381"/>
                  </a:lnTo>
                  <a:lnTo>
                    <a:pt x="47" y="582"/>
                  </a:lnTo>
                  <a:lnTo>
                    <a:pt x="103" y="582"/>
                  </a:lnTo>
                  <a:lnTo>
                    <a:pt x="95" y="412"/>
                  </a:lnTo>
                  <a:lnTo>
                    <a:pt x="153" y="341"/>
                  </a:lnTo>
                  <a:close/>
                </a:path>
              </a:pathLst>
            </a:custGeom>
            <a:solidFill>
              <a:schemeClr val="accent6"/>
            </a:solidFill>
            <a:ln>
              <a:noFill/>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41" name="Freeform 5"/>
          <p:cNvSpPr>
            <a:spLocks/>
          </p:cNvSpPr>
          <p:nvPr/>
        </p:nvSpPr>
        <p:spPr bwMode="auto">
          <a:xfrm>
            <a:off x="276326" y="-2060"/>
            <a:ext cx="5864393" cy="1941871"/>
          </a:xfrm>
          <a:custGeom>
            <a:avLst/>
            <a:gdLst>
              <a:gd name="T0" fmla="*/ 432 w 2806"/>
              <a:gd name="T1" fmla="*/ 295 h 927"/>
              <a:gd name="T2" fmla="*/ 584 w 2806"/>
              <a:gd name="T3" fmla="*/ 270 h 927"/>
              <a:gd name="T4" fmla="*/ 1038 w 2806"/>
              <a:gd name="T5" fmla="*/ 671 h 927"/>
              <a:gd name="T6" fmla="*/ 1361 w 2806"/>
              <a:gd name="T7" fmla="*/ 542 h 927"/>
              <a:gd name="T8" fmla="*/ 1813 w 2806"/>
              <a:gd name="T9" fmla="*/ 927 h 927"/>
              <a:gd name="T10" fmla="*/ 2220 w 2806"/>
              <a:gd name="T11" fmla="*/ 685 h 927"/>
              <a:gd name="T12" fmla="*/ 2220 w 2806"/>
              <a:gd name="T13" fmla="*/ 684 h 927"/>
              <a:gd name="T14" fmla="*/ 2267 w 2806"/>
              <a:gd name="T15" fmla="*/ 516 h 927"/>
              <a:gd name="T16" fmla="*/ 2806 w 2806"/>
              <a:gd name="T17" fmla="*/ 0 h 927"/>
              <a:gd name="T18" fmla="*/ 0 w 2806"/>
              <a:gd name="T19" fmla="*/ 0 h 927"/>
              <a:gd name="T20" fmla="*/ 432 w 2806"/>
              <a:gd name="T21" fmla="*/ 295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06" h="927">
                <a:moveTo>
                  <a:pt x="432" y="295"/>
                </a:moveTo>
                <a:cubicBezTo>
                  <a:pt x="485" y="295"/>
                  <a:pt x="536" y="287"/>
                  <a:pt x="584" y="270"/>
                </a:cubicBezTo>
                <a:cubicBezTo>
                  <a:pt x="603" y="495"/>
                  <a:pt x="799" y="671"/>
                  <a:pt x="1038" y="671"/>
                </a:cubicBezTo>
                <a:cubicBezTo>
                  <a:pt x="1164" y="671"/>
                  <a:pt x="1279" y="622"/>
                  <a:pt x="1361" y="542"/>
                </a:cubicBezTo>
                <a:cubicBezTo>
                  <a:pt x="1388" y="759"/>
                  <a:pt x="1579" y="927"/>
                  <a:pt x="1813" y="927"/>
                </a:cubicBezTo>
                <a:cubicBezTo>
                  <a:pt x="1991" y="927"/>
                  <a:pt x="2144" y="828"/>
                  <a:pt x="2220" y="685"/>
                </a:cubicBezTo>
                <a:cubicBezTo>
                  <a:pt x="2220" y="684"/>
                  <a:pt x="2220" y="684"/>
                  <a:pt x="2220" y="684"/>
                </a:cubicBezTo>
                <a:cubicBezTo>
                  <a:pt x="2248" y="633"/>
                  <a:pt x="2264" y="576"/>
                  <a:pt x="2267" y="516"/>
                </a:cubicBezTo>
                <a:cubicBezTo>
                  <a:pt x="2555" y="512"/>
                  <a:pt x="2790" y="284"/>
                  <a:pt x="2806" y="0"/>
                </a:cubicBezTo>
                <a:cubicBezTo>
                  <a:pt x="0" y="0"/>
                  <a:pt x="0" y="0"/>
                  <a:pt x="0" y="0"/>
                </a:cubicBezTo>
                <a:cubicBezTo>
                  <a:pt x="61" y="172"/>
                  <a:pt x="231" y="295"/>
                  <a:pt x="432" y="295"/>
                </a:cubicBezTo>
                <a:close/>
              </a:path>
            </a:pathLst>
          </a:custGeom>
          <a:solidFill>
            <a:srgbClr val="D6D7D8">
              <a:alpha val="45000"/>
            </a:srgbClr>
          </a:solidFill>
          <a:ln>
            <a:noFill/>
          </a:ln>
        </p:spPr>
        <p:txBody>
          <a:bodyPr vert="horz" wrap="square" lIns="93234" tIns="46616" rIns="93234"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a:ea typeface="+mn-ea"/>
              <a:cs typeface="+mn-cs"/>
            </a:endParaRPr>
          </a:p>
        </p:txBody>
      </p:sp>
      <p:cxnSp>
        <p:nvCxnSpPr>
          <p:cNvPr id="124" name="Straight Connector 123"/>
          <p:cNvCxnSpPr/>
          <p:nvPr/>
        </p:nvCxnSpPr>
        <p:spPr>
          <a:xfrm>
            <a:off x="5468974" y="678663"/>
            <a:ext cx="0" cy="3504205"/>
          </a:xfrm>
          <a:prstGeom prst="line">
            <a:avLst/>
          </a:prstGeom>
          <a:ln w="47625" cap="rnd">
            <a:solidFill>
              <a:schemeClr val="accent2">
                <a:lumMod val="40000"/>
                <a:lumOff val="6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5151582" y="1045119"/>
            <a:ext cx="0" cy="3137749"/>
          </a:xfrm>
          <a:prstGeom prst="line">
            <a:avLst/>
          </a:prstGeom>
          <a:ln w="47625" cap="rnd">
            <a:solidFill>
              <a:schemeClr val="accent2">
                <a:lumMod val="40000"/>
                <a:lumOff val="6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4834190" y="1493163"/>
            <a:ext cx="0" cy="2689705"/>
          </a:xfrm>
          <a:prstGeom prst="line">
            <a:avLst/>
          </a:prstGeom>
          <a:ln w="47625" cap="rnd">
            <a:solidFill>
              <a:schemeClr val="accent2">
                <a:lumMod val="40000"/>
                <a:lumOff val="6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6" name="Illustation mask"/>
          <p:cNvSpPr/>
          <p:nvPr/>
        </p:nvSpPr>
        <p:spPr bwMode="auto">
          <a:xfrm>
            <a:off x="35085" y="5174134"/>
            <a:ext cx="6292653" cy="2103663"/>
          </a:xfrm>
          <a:prstGeom prst="rect">
            <a:avLst/>
          </a:prstGeom>
          <a:solidFill>
            <a:srgbClr val="F2F2F2">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lvl="0" defTabSz="914049" fontAlgn="base">
              <a:lnSpc>
                <a:spcPct val="90000"/>
              </a:lnSpc>
              <a:spcBef>
                <a:spcPct val="0"/>
              </a:spcBef>
              <a:spcAft>
                <a:spcPts val="1198"/>
              </a:spcAft>
              <a:defRPr/>
            </a:pPr>
            <a:r>
              <a:rPr lang="en-US" sz="2400" kern="0" spc="-102" dirty="0">
                <a:ln w="3175">
                  <a:noFill/>
                </a:ln>
                <a:gradFill>
                  <a:gsLst>
                    <a:gs pos="1250">
                      <a:srgbClr val="505050"/>
                    </a:gs>
                    <a:gs pos="100000">
                      <a:srgbClr val="505050"/>
                    </a:gs>
                  </a:gsLst>
                  <a:lin ang="5400000" scaled="0"/>
                </a:gradFill>
                <a:latin typeface="Segoe UI Light"/>
                <a:cs typeface="Segoe UI Semilight" panose="020B0402040204020203" pitchFamily="34" charset="0"/>
              </a:rPr>
              <a:t>Azure Stack Hub is an extension of Azure</a:t>
            </a:r>
          </a:p>
        </p:txBody>
      </p:sp>
      <p:sp>
        <p:nvSpPr>
          <p:cNvPr id="35" name="microsoft"/>
          <p:cNvSpPr/>
          <p:nvPr/>
        </p:nvSpPr>
        <p:spPr>
          <a:xfrm>
            <a:off x="241081" y="1397236"/>
            <a:ext cx="4825034" cy="1753557"/>
          </a:xfrm>
          <a:prstGeom prst="rect">
            <a:avLst/>
          </a:prstGeom>
        </p:spPr>
        <p:txBody>
          <a:bodyPr wrap="square" anchor="t">
            <a:spAutoFit/>
          </a:bodyPr>
          <a:lstStyle/>
          <a:p>
            <a:pPr marL="0" marR="0" lvl="0" indent="0" algn="l" defTabSz="914049" rtl="0" eaLnBrk="1" fontAlgn="base" latinLnBrk="0" hangingPunct="1">
              <a:lnSpc>
                <a:spcPct val="90000"/>
              </a:lnSpc>
              <a:spcBef>
                <a:spcPct val="0"/>
              </a:spcBef>
              <a:spcAft>
                <a:spcPts val="1198"/>
              </a:spcAft>
              <a:buClrTx/>
              <a:buSzTx/>
              <a:buFontTx/>
              <a:buNone/>
              <a:tabLst/>
              <a:defRPr/>
            </a:pPr>
            <a:r>
              <a:rPr kumimoji="0" lang="en-US" sz="3998" b="0" i="0" u="none" strike="noStrike" kern="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Semilight" panose="020B0402040204020203" pitchFamily="34" charset="0"/>
              </a:rPr>
              <a:t>Delivering </a:t>
            </a:r>
            <a:br>
              <a:rPr kumimoji="0" lang="en-US" sz="3998" b="0" i="0" u="none" strike="noStrike" kern="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Semilight" panose="020B0402040204020203" pitchFamily="34" charset="0"/>
              </a:rPr>
            </a:br>
            <a:r>
              <a:rPr kumimoji="0" lang="en-US" sz="3998" b="0" i="0" u="none" strike="noStrike" kern="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Semilight" panose="020B0402040204020203" pitchFamily="34" charset="0"/>
              </a:rPr>
              <a:t>Azure Stack Hub as an</a:t>
            </a:r>
            <a:br>
              <a:rPr kumimoji="0" lang="en-US" sz="3998" b="0" i="0" u="none" strike="noStrike" kern="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Semilight" panose="020B0402040204020203" pitchFamily="34" charset="0"/>
              </a:rPr>
            </a:br>
            <a:r>
              <a:rPr kumimoji="0" lang="en-US" sz="3998" b="0" i="0" u="none" strike="noStrike" kern="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Semilight" panose="020B0402040204020203" pitchFamily="34" charset="0"/>
              </a:rPr>
              <a:t>Integrated System</a:t>
            </a:r>
          </a:p>
        </p:txBody>
      </p:sp>
      <p:sp>
        <p:nvSpPr>
          <p:cNvPr id="128" name="Rectangle 127"/>
          <p:cNvSpPr/>
          <p:nvPr/>
        </p:nvSpPr>
        <p:spPr bwMode="auto">
          <a:xfrm>
            <a:off x="6370609" y="994"/>
            <a:ext cx="6140294" cy="699254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20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TextBox 101"/>
          <p:cNvSpPr txBox="1"/>
          <p:nvPr/>
        </p:nvSpPr>
        <p:spPr>
          <a:xfrm>
            <a:off x="8139395" y="629605"/>
            <a:ext cx="4371507" cy="489689"/>
          </a:xfrm>
          <a:prstGeom prst="rect">
            <a:avLst/>
          </a:prstGeom>
        </p:spPr>
        <p:txBody>
          <a:bodyPr wrap="square" rtlCol="0" anchor="ctr">
            <a:spAutoFit/>
          </a:bodyPr>
          <a:lstStyle/>
          <a:p>
            <a:pPr marL="0" marR="0" lvl="0" indent="0" algn="l" defTabSz="914224" rtl="0" eaLnBrk="1" fontAlgn="auto" latinLnBrk="0" hangingPunct="1">
              <a:lnSpc>
                <a:spcPct val="90000"/>
              </a:lnSpc>
              <a:spcBef>
                <a:spcPts val="0"/>
              </a:spcBef>
              <a:spcAft>
                <a:spcPts val="800"/>
              </a:spcAft>
              <a:buClrTx/>
              <a:buSzTx/>
              <a:buFontTx/>
              <a:buNone/>
              <a:tabLst/>
              <a:defRPr/>
            </a:pPr>
            <a:r>
              <a:rPr kumimoji="0" lang="en-US" sz="2800" b="0" i="0" u="none" strike="noStrike" kern="0" cap="none" spc="0" normalizeH="0" baseline="0" noProof="0">
                <a:ln>
                  <a:noFill/>
                </a:ln>
                <a:gradFill>
                  <a:gsLst>
                    <a:gs pos="17699">
                      <a:srgbClr val="FFFFFF"/>
                    </a:gs>
                    <a:gs pos="63000">
                      <a:srgbClr val="FFFFFF"/>
                    </a:gs>
                  </a:gsLst>
                  <a:lin ang="5400000" scaled="1"/>
                </a:gradFill>
                <a:effectLst/>
                <a:uLnTx/>
                <a:uFillTx/>
                <a:latin typeface="Segoe UI Light"/>
                <a:ea typeface="+mn-ea"/>
                <a:cs typeface="Segoe UI Semilight" panose="020B0402040204020203" pitchFamily="34" charset="0"/>
              </a:rPr>
              <a:t>Software</a:t>
            </a:r>
          </a:p>
        </p:txBody>
      </p:sp>
      <p:sp>
        <p:nvSpPr>
          <p:cNvPr id="103" name="TextBox 102"/>
          <p:cNvSpPr txBox="1"/>
          <p:nvPr/>
        </p:nvSpPr>
        <p:spPr>
          <a:xfrm>
            <a:off x="8139395" y="2380207"/>
            <a:ext cx="4371507" cy="489689"/>
          </a:xfrm>
          <a:prstGeom prst="rect">
            <a:avLst/>
          </a:prstGeom>
        </p:spPr>
        <p:txBody>
          <a:bodyPr wrap="square" rtlCol="0" anchor="ctr">
            <a:spAutoFit/>
          </a:bodyPr>
          <a:lstStyle/>
          <a:p>
            <a:pPr marL="0" marR="0" lvl="0" indent="0" algn="l" defTabSz="914224" rtl="0" eaLnBrk="1" fontAlgn="auto" latinLnBrk="0" hangingPunct="1">
              <a:lnSpc>
                <a:spcPct val="90000"/>
              </a:lnSpc>
              <a:spcBef>
                <a:spcPts val="0"/>
              </a:spcBef>
              <a:spcAft>
                <a:spcPts val="800"/>
              </a:spcAft>
              <a:buClrTx/>
              <a:buSzTx/>
              <a:buFontTx/>
              <a:buNone/>
              <a:tabLst/>
              <a:defRPr/>
            </a:pPr>
            <a:r>
              <a:rPr kumimoji="0" lang="en-US" sz="2800" b="0" i="0" u="none" strike="noStrike" kern="0" cap="none" spc="0" normalizeH="0" baseline="0" noProof="0">
                <a:ln>
                  <a:noFill/>
                </a:ln>
                <a:gradFill>
                  <a:gsLst>
                    <a:gs pos="17699">
                      <a:srgbClr val="FFFFFF"/>
                    </a:gs>
                    <a:gs pos="63000">
                      <a:srgbClr val="FFFFFF"/>
                    </a:gs>
                  </a:gsLst>
                  <a:lin ang="5400000" scaled="1"/>
                </a:gradFill>
                <a:effectLst/>
                <a:uLnTx/>
                <a:uFillTx/>
                <a:latin typeface="Segoe UI Light"/>
                <a:ea typeface="+mn-ea"/>
                <a:cs typeface="Segoe UI Semilight" panose="020B0402040204020203" pitchFamily="34" charset="0"/>
              </a:rPr>
              <a:t>Hardware</a:t>
            </a:r>
          </a:p>
        </p:txBody>
      </p:sp>
      <p:sp>
        <p:nvSpPr>
          <p:cNvPr id="117" name="Rectangle 116"/>
          <p:cNvSpPr/>
          <p:nvPr/>
        </p:nvSpPr>
        <p:spPr>
          <a:xfrm>
            <a:off x="8139395" y="4131505"/>
            <a:ext cx="4371507" cy="489689"/>
          </a:xfrm>
          <a:prstGeom prst="rect">
            <a:avLst/>
          </a:prstGeom>
        </p:spPr>
        <p:txBody>
          <a:bodyPr wrap="square">
            <a:spAutoFit/>
          </a:bodyPr>
          <a:lstStyle/>
          <a:p>
            <a:pPr marL="0" marR="0" lvl="0" indent="0" algn="l" defTabSz="914224" rtl="0" eaLnBrk="1" fontAlgn="auto" latinLnBrk="0" hangingPunct="1">
              <a:lnSpc>
                <a:spcPct val="90000"/>
              </a:lnSpc>
              <a:spcBef>
                <a:spcPts val="0"/>
              </a:spcBef>
              <a:spcAft>
                <a:spcPts val="800"/>
              </a:spcAft>
              <a:buClrTx/>
              <a:buSzTx/>
              <a:buFontTx/>
              <a:buNone/>
              <a:tabLst/>
              <a:defRPr/>
            </a:pPr>
            <a:r>
              <a:rPr kumimoji="0" lang="en-US" sz="2800" b="0" i="0" u="none" strike="noStrike" kern="0" cap="none" spc="0" normalizeH="0" baseline="0" noProof="0">
                <a:ln>
                  <a:noFill/>
                </a:ln>
                <a:gradFill>
                  <a:gsLst>
                    <a:gs pos="17699">
                      <a:srgbClr val="FFFFFF"/>
                    </a:gs>
                    <a:gs pos="63000">
                      <a:srgbClr val="FFFFFF"/>
                    </a:gs>
                  </a:gsLst>
                  <a:lin ang="5400000" scaled="1"/>
                </a:gradFill>
                <a:effectLst/>
                <a:uLnTx/>
                <a:uFillTx/>
                <a:latin typeface="Segoe UI Light"/>
                <a:ea typeface="+mn-ea"/>
                <a:cs typeface="Segoe UI Semilight" panose="020B0402040204020203" pitchFamily="34" charset="0"/>
              </a:rPr>
              <a:t>Support</a:t>
            </a:r>
          </a:p>
        </p:txBody>
      </p:sp>
      <p:sp>
        <p:nvSpPr>
          <p:cNvPr id="127" name="Rectangle 126"/>
          <p:cNvSpPr/>
          <p:nvPr/>
        </p:nvSpPr>
        <p:spPr>
          <a:xfrm>
            <a:off x="8139395" y="5852351"/>
            <a:ext cx="4371507" cy="489689"/>
          </a:xfrm>
          <a:prstGeom prst="rect">
            <a:avLst/>
          </a:prstGeom>
        </p:spPr>
        <p:txBody>
          <a:bodyPr wrap="square">
            <a:spAutoFit/>
          </a:bodyPr>
          <a:lstStyle/>
          <a:p>
            <a:pPr marL="0" marR="0" lvl="0" indent="0" algn="l" defTabSz="914224" rtl="0" eaLnBrk="1" fontAlgn="auto" latinLnBrk="0" hangingPunct="1">
              <a:lnSpc>
                <a:spcPct val="90000"/>
              </a:lnSpc>
              <a:spcBef>
                <a:spcPts val="0"/>
              </a:spcBef>
              <a:spcAft>
                <a:spcPts val="800"/>
              </a:spcAft>
              <a:buClrTx/>
              <a:buSzTx/>
              <a:buFontTx/>
              <a:buNone/>
              <a:tabLst/>
              <a:defRPr/>
            </a:pPr>
            <a:r>
              <a:rPr kumimoji="0" lang="en-US" sz="2800" b="0" i="0" u="none" strike="noStrike" kern="0" cap="none" spc="0" normalizeH="0" baseline="0" noProof="0">
                <a:ln>
                  <a:noFill/>
                </a:ln>
                <a:gradFill>
                  <a:gsLst>
                    <a:gs pos="17699">
                      <a:srgbClr val="FFFFFF"/>
                    </a:gs>
                    <a:gs pos="63000">
                      <a:srgbClr val="FFFFFF"/>
                    </a:gs>
                  </a:gsLst>
                  <a:lin ang="5400000" scaled="1"/>
                </a:gradFill>
                <a:effectLst/>
                <a:uLnTx/>
                <a:uFillTx/>
                <a:latin typeface="Segoe UI Light"/>
                <a:ea typeface="+mn-ea"/>
                <a:cs typeface="Segoe UI Semilight" panose="020B0402040204020203" pitchFamily="34" charset="0"/>
              </a:rPr>
              <a:t>Services</a:t>
            </a:r>
          </a:p>
        </p:txBody>
      </p:sp>
      <p:sp>
        <p:nvSpPr>
          <p:cNvPr id="137" name="Freeform 5"/>
          <p:cNvSpPr>
            <a:spLocks noEditPoints="1"/>
          </p:cNvSpPr>
          <p:nvPr/>
        </p:nvSpPr>
        <p:spPr bwMode="auto">
          <a:xfrm>
            <a:off x="7118037" y="4146704"/>
            <a:ext cx="456705" cy="491503"/>
          </a:xfrm>
          <a:custGeom>
            <a:avLst/>
            <a:gdLst>
              <a:gd name="T0" fmla="*/ 24 w 104"/>
              <a:gd name="T1" fmla="*/ 112 h 112"/>
              <a:gd name="T2" fmla="*/ 40 w 104"/>
              <a:gd name="T3" fmla="*/ 112 h 112"/>
              <a:gd name="T4" fmla="*/ 48 w 104"/>
              <a:gd name="T5" fmla="*/ 104 h 112"/>
              <a:gd name="T6" fmla="*/ 40 w 104"/>
              <a:gd name="T7" fmla="*/ 96 h 112"/>
              <a:gd name="T8" fmla="*/ 32 w 104"/>
              <a:gd name="T9" fmla="*/ 104 h 112"/>
              <a:gd name="T10" fmla="*/ 24 w 104"/>
              <a:gd name="T11" fmla="*/ 104 h 112"/>
              <a:gd name="T12" fmla="*/ 8 w 104"/>
              <a:gd name="T13" fmla="*/ 88 h 112"/>
              <a:gd name="T14" fmla="*/ 8 w 104"/>
              <a:gd name="T15" fmla="*/ 87 h 112"/>
              <a:gd name="T16" fmla="*/ 12 w 104"/>
              <a:gd name="T17" fmla="*/ 88 h 112"/>
              <a:gd name="T18" fmla="*/ 24 w 104"/>
              <a:gd name="T19" fmla="*/ 88 h 112"/>
              <a:gd name="T20" fmla="*/ 24 w 104"/>
              <a:gd name="T21" fmla="*/ 48 h 112"/>
              <a:gd name="T22" fmla="*/ 12 w 104"/>
              <a:gd name="T23" fmla="*/ 48 h 112"/>
              <a:gd name="T24" fmla="*/ 8 w 104"/>
              <a:gd name="T25" fmla="*/ 49 h 112"/>
              <a:gd name="T26" fmla="*/ 52 w 104"/>
              <a:gd name="T27" fmla="*/ 8 h 112"/>
              <a:gd name="T28" fmla="*/ 96 w 104"/>
              <a:gd name="T29" fmla="*/ 52 h 112"/>
              <a:gd name="T30" fmla="*/ 88 w 104"/>
              <a:gd name="T31" fmla="*/ 60 h 112"/>
              <a:gd name="T32" fmla="*/ 96 w 104"/>
              <a:gd name="T33" fmla="*/ 68 h 112"/>
              <a:gd name="T34" fmla="*/ 104 w 104"/>
              <a:gd name="T35" fmla="*/ 60 h 112"/>
              <a:gd name="T36" fmla="*/ 104 w 104"/>
              <a:gd name="T37" fmla="*/ 52 h 112"/>
              <a:gd name="T38" fmla="*/ 52 w 104"/>
              <a:gd name="T39" fmla="*/ 0 h 112"/>
              <a:gd name="T40" fmla="*/ 0 w 104"/>
              <a:gd name="T41" fmla="*/ 52 h 112"/>
              <a:gd name="T42" fmla="*/ 0 w 104"/>
              <a:gd name="T43" fmla="*/ 60 h 112"/>
              <a:gd name="T44" fmla="*/ 0 w 104"/>
              <a:gd name="T45" fmla="*/ 68 h 112"/>
              <a:gd name="T46" fmla="*/ 0 w 104"/>
              <a:gd name="T47" fmla="*/ 72 h 112"/>
              <a:gd name="T48" fmla="*/ 0 w 104"/>
              <a:gd name="T49" fmla="*/ 76 h 112"/>
              <a:gd name="T50" fmla="*/ 0 w 104"/>
              <a:gd name="T51" fmla="*/ 88 h 112"/>
              <a:gd name="T52" fmla="*/ 24 w 104"/>
              <a:gd name="T53" fmla="*/ 112 h 112"/>
              <a:gd name="T54" fmla="*/ 8 w 104"/>
              <a:gd name="T55" fmla="*/ 68 h 112"/>
              <a:gd name="T56" fmla="*/ 8 w 104"/>
              <a:gd name="T57" fmla="*/ 60 h 112"/>
              <a:gd name="T58" fmla="*/ 12 w 104"/>
              <a:gd name="T59" fmla="*/ 56 h 112"/>
              <a:gd name="T60" fmla="*/ 16 w 104"/>
              <a:gd name="T61" fmla="*/ 56 h 112"/>
              <a:gd name="T62" fmla="*/ 16 w 104"/>
              <a:gd name="T63" fmla="*/ 80 h 112"/>
              <a:gd name="T64" fmla="*/ 12 w 104"/>
              <a:gd name="T65" fmla="*/ 80 h 112"/>
              <a:gd name="T66" fmla="*/ 8 w 104"/>
              <a:gd name="T67" fmla="*/ 76 h 112"/>
              <a:gd name="T68" fmla="*/ 8 w 104"/>
              <a:gd name="T69" fmla="*/ 72 h 112"/>
              <a:gd name="T70" fmla="*/ 8 w 104"/>
              <a:gd name="T71" fmla="*/ 6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 h="112">
                <a:moveTo>
                  <a:pt x="24" y="112"/>
                </a:moveTo>
                <a:cubicBezTo>
                  <a:pt x="40" y="112"/>
                  <a:pt x="40" y="112"/>
                  <a:pt x="40" y="112"/>
                </a:cubicBezTo>
                <a:cubicBezTo>
                  <a:pt x="44" y="112"/>
                  <a:pt x="48" y="108"/>
                  <a:pt x="48" y="104"/>
                </a:cubicBezTo>
                <a:cubicBezTo>
                  <a:pt x="48" y="100"/>
                  <a:pt x="44" y="96"/>
                  <a:pt x="40" y="96"/>
                </a:cubicBezTo>
                <a:cubicBezTo>
                  <a:pt x="36" y="96"/>
                  <a:pt x="32" y="100"/>
                  <a:pt x="32" y="104"/>
                </a:cubicBezTo>
                <a:cubicBezTo>
                  <a:pt x="24" y="104"/>
                  <a:pt x="24" y="104"/>
                  <a:pt x="24" y="104"/>
                </a:cubicBezTo>
                <a:cubicBezTo>
                  <a:pt x="15" y="104"/>
                  <a:pt x="8" y="97"/>
                  <a:pt x="8" y="88"/>
                </a:cubicBezTo>
                <a:cubicBezTo>
                  <a:pt x="8" y="87"/>
                  <a:pt x="8" y="87"/>
                  <a:pt x="8" y="87"/>
                </a:cubicBezTo>
                <a:cubicBezTo>
                  <a:pt x="9" y="88"/>
                  <a:pt x="11" y="88"/>
                  <a:pt x="12" y="88"/>
                </a:cubicBezTo>
                <a:cubicBezTo>
                  <a:pt x="24" y="88"/>
                  <a:pt x="24" y="88"/>
                  <a:pt x="24" y="88"/>
                </a:cubicBezTo>
                <a:cubicBezTo>
                  <a:pt x="24" y="48"/>
                  <a:pt x="24" y="48"/>
                  <a:pt x="24" y="48"/>
                </a:cubicBezTo>
                <a:cubicBezTo>
                  <a:pt x="12" y="48"/>
                  <a:pt x="12" y="48"/>
                  <a:pt x="12" y="48"/>
                </a:cubicBezTo>
                <a:cubicBezTo>
                  <a:pt x="11" y="48"/>
                  <a:pt x="9" y="48"/>
                  <a:pt x="8" y="49"/>
                </a:cubicBezTo>
                <a:cubicBezTo>
                  <a:pt x="10" y="26"/>
                  <a:pt x="29" y="8"/>
                  <a:pt x="52" y="8"/>
                </a:cubicBezTo>
                <a:cubicBezTo>
                  <a:pt x="76" y="8"/>
                  <a:pt x="96" y="28"/>
                  <a:pt x="96" y="52"/>
                </a:cubicBezTo>
                <a:cubicBezTo>
                  <a:pt x="92" y="52"/>
                  <a:pt x="88" y="56"/>
                  <a:pt x="88" y="60"/>
                </a:cubicBezTo>
                <a:cubicBezTo>
                  <a:pt x="88" y="64"/>
                  <a:pt x="92" y="68"/>
                  <a:pt x="96" y="68"/>
                </a:cubicBezTo>
                <a:cubicBezTo>
                  <a:pt x="100" y="68"/>
                  <a:pt x="104" y="64"/>
                  <a:pt x="104" y="60"/>
                </a:cubicBezTo>
                <a:cubicBezTo>
                  <a:pt x="104" y="52"/>
                  <a:pt x="104" y="52"/>
                  <a:pt x="104" y="52"/>
                </a:cubicBezTo>
                <a:cubicBezTo>
                  <a:pt x="104" y="23"/>
                  <a:pt x="81" y="0"/>
                  <a:pt x="52" y="0"/>
                </a:cubicBezTo>
                <a:cubicBezTo>
                  <a:pt x="23" y="0"/>
                  <a:pt x="0" y="23"/>
                  <a:pt x="0" y="52"/>
                </a:cubicBezTo>
                <a:cubicBezTo>
                  <a:pt x="0" y="60"/>
                  <a:pt x="0" y="60"/>
                  <a:pt x="0" y="60"/>
                </a:cubicBezTo>
                <a:cubicBezTo>
                  <a:pt x="0" y="68"/>
                  <a:pt x="0" y="68"/>
                  <a:pt x="0" y="68"/>
                </a:cubicBezTo>
                <a:cubicBezTo>
                  <a:pt x="0" y="72"/>
                  <a:pt x="0" y="72"/>
                  <a:pt x="0" y="72"/>
                </a:cubicBezTo>
                <a:cubicBezTo>
                  <a:pt x="0" y="76"/>
                  <a:pt x="0" y="76"/>
                  <a:pt x="0" y="76"/>
                </a:cubicBezTo>
                <a:cubicBezTo>
                  <a:pt x="0" y="88"/>
                  <a:pt x="0" y="88"/>
                  <a:pt x="0" y="88"/>
                </a:cubicBezTo>
                <a:cubicBezTo>
                  <a:pt x="0" y="101"/>
                  <a:pt x="11" y="112"/>
                  <a:pt x="24" y="112"/>
                </a:cubicBezTo>
                <a:moveTo>
                  <a:pt x="8" y="68"/>
                </a:moveTo>
                <a:cubicBezTo>
                  <a:pt x="8" y="60"/>
                  <a:pt x="8" y="60"/>
                  <a:pt x="8" y="60"/>
                </a:cubicBezTo>
                <a:cubicBezTo>
                  <a:pt x="8" y="58"/>
                  <a:pt x="10" y="56"/>
                  <a:pt x="12" y="56"/>
                </a:cubicBezTo>
                <a:cubicBezTo>
                  <a:pt x="16" y="56"/>
                  <a:pt x="16" y="56"/>
                  <a:pt x="16" y="56"/>
                </a:cubicBezTo>
                <a:cubicBezTo>
                  <a:pt x="16" y="80"/>
                  <a:pt x="16" y="80"/>
                  <a:pt x="16" y="80"/>
                </a:cubicBezTo>
                <a:cubicBezTo>
                  <a:pt x="12" y="80"/>
                  <a:pt x="12" y="80"/>
                  <a:pt x="12" y="80"/>
                </a:cubicBezTo>
                <a:cubicBezTo>
                  <a:pt x="10" y="80"/>
                  <a:pt x="8" y="78"/>
                  <a:pt x="8" y="76"/>
                </a:cubicBezTo>
                <a:cubicBezTo>
                  <a:pt x="8" y="72"/>
                  <a:pt x="8" y="72"/>
                  <a:pt x="8" y="72"/>
                </a:cubicBezTo>
                <a:lnTo>
                  <a:pt x="8" y="68"/>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0" name="Freeform 9"/>
          <p:cNvSpPr>
            <a:spLocks noEditPoints="1"/>
          </p:cNvSpPr>
          <p:nvPr/>
        </p:nvSpPr>
        <p:spPr bwMode="auto">
          <a:xfrm>
            <a:off x="7097555" y="5822219"/>
            <a:ext cx="497669" cy="528227"/>
          </a:xfrm>
          <a:custGeom>
            <a:avLst/>
            <a:gdLst>
              <a:gd name="T0" fmla="*/ 94 w 112"/>
              <a:gd name="T1" fmla="*/ 43 h 120"/>
              <a:gd name="T2" fmla="*/ 104 w 112"/>
              <a:gd name="T3" fmla="*/ 24 h 120"/>
              <a:gd name="T4" fmla="*/ 80 w 112"/>
              <a:gd name="T5" fmla="*/ 0 h 120"/>
              <a:gd name="T6" fmla="*/ 56 w 112"/>
              <a:gd name="T7" fmla="*/ 24 h 120"/>
              <a:gd name="T8" fmla="*/ 66 w 112"/>
              <a:gd name="T9" fmla="*/ 43 h 120"/>
              <a:gd name="T10" fmla="*/ 51 w 112"/>
              <a:gd name="T11" fmla="*/ 58 h 120"/>
              <a:gd name="T12" fmla="*/ 32 w 112"/>
              <a:gd name="T13" fmla="*/ 48 h 120"/>
              <a:gd name="T14" fmla="*/ 8 w 112"/>
              <a:gd name="T15" fmla="*/ 72 h 120"/>
              <a:gd name="T16" fmla="*/ 18 w 112"/>
              <a:gd name="T17" fmla="*/ 91 h 120"/>
              <a:gd name="T18" fmla="*/ 0 w 112"/>
              <a:gd name="T19" fmla="*/ 120 h 120"/>
              <a:gd name="T20" fmla="*/ 8 w 112"/>
              <a:gd name="T21" fmla="*/ 120 h 120"/>
              <a:gd name="T22" fmla="*/ 32 w 112"/>
              <a:gd name="T23" fmla="*/ 96 h 120"/>
              <a:gd name="T24" fmla="*/ 56 w 112"/>
              <a:gd name="T25" fmla="*/ 120 h 120"/>
              <a:gd name="T26" fmla="*/ 64 w 112"/>
              <a:gd name="T27" fmla="*/ 120 h 120"/>
              <a:gd name="T28" fmla="*/ 46 w 112"/>
              <a:gd name="T29" fmla="*/ 91 h 120"/>
              <a:gd name="T30" fmla="*/ 56 w 112"/>
              <a:gd name="T31" fmla="*/ 72 h 120"/>
              <a:gd name="T32" fmla="*/ 80 w 112"/>
              <a:gd name="T33" fmla="*/ 48 h 120"/>
              <a:gd name="T34" fmla="*/ 104 w 112"/>
              <a:gd name="T35" fmla="*/ 72 h 120"/>
              <a:gd name="T36" fmla="*/ 112 w 112"/>
              <a:gd name="T37" fmla="*/ 72 h 120"/>
              <a:gd name="T38" fmla="*/ 94 w 112"/>
              <a:gd name="T39" fmla="*/ 43 h 120"/>
              <a:gd name="T40" fmla="*/ 32 w 112"/>
              <a:gd name="T41" fmla="*/ 88 h 120"/>
              <a:gd name="T42" fmla="*/ 16 w 112"/>
              <a:gd name="T43" fmla="*/ 72 h 120"/>
              <a:gd name="T44" fmla="*/ 32 w 112"/>
              <a:gd name="T45" fmla="*/ 56 h 120"/>
              <a:gd name="T46" fmla="*/ 48 w 112"/>
              <a:gd name="T47" fmla="*/ 72 h 120"/>
              <a:gd name="T48" fmla="*/ 32 w 112"/>
              <a:gd name="T49" fmla="*/ 88 h 120"/>
              <a:gd name="T50" fmla="*/ 80 w 112"/>
              <a:gd name="T51" fmla="*/ 40 h 120"/>
              <a:gd name="T52" fmla="*/ 64 w 112"/>
              <a:gd name="T53" fmla="*/ 24 h 120"/>
              <a:gd name="T54" fmla="*/ 80 w 112"/>
              <a:gd name="T55" fmla="*/ 8 h 120"/>
              <a:gd name="T56" fmla="*/ 96 w 112"/>
              <a:gd name="T57" fmla="*/ 24 h 120"/>
              <a:gd name="T58" fmla="*/ 80 w 112"/>
              <a:gd name="T59" fmla="*/ 4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 h="120">
                <a:moveTo>
                  <a:pt x="94" y="43"/>
                </a:moveTo>
                <a:cubicBezTo>
                  <a:pt x="100" y="39"/>
                  <a:pt x="104" y="32"/>
                  <a:pt x="104" y="24"/>
                </a:cubicBezTo>
                <a:cubicBezTo>
                  <a:pt x="104" y="11"/>
                  <a:pt x="93" y="0"/>
                  <a:pt x="80" y="0"/>
                </a:cubicBezTo>
                <a:cubicBezTo>
                  <a:pt x="67" y="0"/>
                  <a:pt x="56" y="11"/>
                  <a:pt x="56" y="24"/>
                </a:cubicBezTo>
                <a:cubicBezTo>
                  <a:pt x="56" y="32"/>
                  <a:pt x="60" y="39"/>
                  <a:pt x="66" y="43"/>
                </a:cubicBezTo>
                <a:cubicBezTo>
                  <a:pt x="60" y="46"/>
                  <a:pt x="54" y="52"/>
                  <a:pt x="51" y="58"/>
                </a:cubicBezTo>
                <a:cubicBezTo>
                  <a:pt x="47" y="52"/>
                  <a:pt x="40" y="48"/>
                  <a:pt x="32" y="48"/>
                </a:cubicBezTo>
                <a:cubicBezTo>
                  <a:pt x="19" y="48"/>
                  <a:pt x="8" y="59"/>
                  <a:pt x="8" y="72"/>
                </a:cubicBezTo>
                <a:cubicBezTo>
                  <a:pt x="8" y="80"/>
                  <a:pt x="12" y="87"/>
                  <a:pt x="18" y="91"/>
                </a:cubicBezTo>
                <a:cubicBezTo>
                  <a:pt x="7" y="97"/>
                  <a:pt x="0" y="107"/>
                  <a:pt x="0" y="120"/>
                </a:cubicBezTo>
                <a:cubicBezTo>
                  <a:pt x="8" y="120"/>
                  <a:pt x="8" y="120"/>
                  <a:pt x="8" y="120"/>
                </a:cubicBezTo>
                <a:cubicBezTo>
                  <a:pt x="8" y="107"/>
                  <a:pt x="19" y="96"/>
                  <a:pt x="32" y="96"/>
                </a:cubicBezTo>
                <a:cubicBezTo>
                  <a:pt x="45" y="96"/>
                  <a:pt x="56" y="107"/>
                  <a:pt x="56" y="120"/>
                </a:cubicBezTo>
                <a:cubicBezTo>
                  <a:pt x="64" y="120"/>
                  <a:pt x="64" y="120"/>
                  <a:pt x="64" y="120"/>
                </a:cubicBezTo>
                <a:cubicBezTo>
                  <a:pt x="64" y="107"/>
                  <a:pt x="57" y="97"/>
                  <a:pt x="46" y="91"/>
                </a:cubicBezTo>
                <a:cubicBezTo>
                  <a:pt x="52" y="87"/>
                  <a:pt x="56" y="80"/>
                  <a:pt x="56" y="72"/>
                </a:cubicBezTo>
                <a:cubicBezTo>
                  <a:pt x="56" y="59"/>
                  <a:pt x="67" y="48"/>
                  <a:pt x="80" y="48"/>
                </a:cubicBezTo>
                <a:cubicBezTo>
                  <a:pt x="93" y="48"/>
                  <a:pt x="104" y="59"/>
                  <a:pt x="104" y="72"/>
                </a:cubicBezTo>
                <a:cubicBezTo>
                  <a:pt x="112" y="72"/>
                  <a:pt x="112" y="72"/>
                  <a:pt x="112" y="72"/>
                </a:cubicBezTo>
                <a:cubicBezTo>
                  <a:pt x="112" y="59"/>
                  <a:pt x="105" y="49"/>
                  <a:pt x="94" y="43"/>
                </a:cubicBezTo>
                <a:moveTo>
                  <a:pt x="32" y="88"/>
                </a:moveTo>
                <a:cubicBezTo>
                  <a:pt x="23" y="88"/>
                  <a:pt x="16" y="81"/>
                  <a:pt x="16" y="72"/>
                </a:cubicBezTo>
                <a:cubicBezTo>
                  <a:pt x="16" y="63"/>
                  <a:pt x="23" y="56"/>
                  <a:pt x="32" y="56"/>
                </a:cubicBezTo>
                <a:cubicBezTo>
                  <a:pt x="41" y="56"/>
                  <a:pt x="48" y="63"/>
                  <a:pt x="48" y="72"/>
                </a:cubicBezTo>
                <a:cubicBezTo>
                  <a:pt x="48" y="81"/>
                  <a:pt x="41" y="88"/>
                  <a:pt x="32" y="88"/>
                </a:cubicBezTo>
                <a:moveTo>
                  <a:pt x="80" y="40"/>
                </a:moveTo>
                <a:cubicBezTo>
                  <a:pt x="71" y="40"/>
                  <a:pt x="64" y="33"/>
                  <a:pt x="64" y="24"/>
                </a:cubicBezTo>
                <a:cubicBezTo>
                  <a:pt x="64" y="15"/>
                  <a:pt x="71" y="8"/>
                  <a:pt x="80" y="8"/>
                </a:cubicBezTo>
                <a:cubicBezTo>
                  <a:pt x="89" y="8"/>
                  <a:pt x="96" y="15"/>
                  <a:pt x="96" y="24"/>
                </a:cubicBezTo>
                <a:cubicBezTo>
                  <a:pt x="96" y="33"/>
                  <a:pt x="89" y="40"/>
                  <a:pt x="80" y="40"/>
                </a:cubicBezTo>
              </a:path>
            </a:pathLst>
          </a:custGeom>
          <a:solidFill>
            <a:schemeClr val="bg1"/>
          </a:solidFill>
          <a:ln>
            <a:noFill/>
          </a:ln>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41" name="Group 12"/>
          <p:cNvGrpSpPr>
            <a:grpSpLocks noChangeAspect="1"/>
          </p:cNvGrpSpPr>
          <p:nvPr/>
        </p:nvGrpSpPr>
        <p:grpSpPr bwMode="auto">
          <a:xfrm>
            <a:off x="7151730" y="2303971"/>
            <a:ext cx="389321" cy="631038"/>
            <a:chOff x="3814" y="2056"/>
            <a:chExt cx="182" cy="295"/>
          </a:xfrm>
        </p:grpSpPr>
        <p:sp>
          <p:nvSpPr>
            <p:cNvPr id="142" name="Rectangle 13"/>
            <p:cNvSpPr>
              <a:spLocks noChangeArrowheads="1"/>
            </p:cNvSpPr>
            <p:nvPr/>
          </p:nvSpPr>
          <p:spPr bwMode="auto">
            <a:xfrm>
              <a:off x="3834" y="2056"/>
              <a:ext cx="162" cy="295"/>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4" name="Rectangle 14"/>
            <p:cNvSpPr>
              <a:spLocks noChangeArrowheads="1"/>
            </p:cNvSpPr>
            <p:nvPr/>
          </p:nvSpPr>
          <p:spPr bwMode="auto">
            <a:xfrm>
              <a:off x="3858" y="2078"/>
              <a:ext cx="114" cy="30"/>
            </a:xfrm>
            <a:prstGeom prst="rect">
              <a:avLst/>
            </a:pr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5" name="Rectangle 15"/>
            <p:cNvSpPr>
              <a:spLocks noChangeArrowheads="1"/>
            </p:cNvSpPr>
            <p:nvPr/>
          </p:nvSpPr>
          <p:spPr bwMode="auto">
            <a:xfrm>
              <a:off x="3858" y="2140"/>
              <a:ext cx="114" cy="31"/>
            </a:xfrm>
            <a:prstGeom prst="rect">
              <a:avLst/>
            </a:pr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7" name="Rectangle 16"/>
            <p:cNvSpPr>
              <a:spLocks noChangeArrowheads="1"/>
            </p:cNvSpPr>
            <p:nvPr/>
          </p:nvSpPr>
          <p:spPr bwMode="auto">
            <a:xfrm>
              <a:off x="3858" y="2203"/>
              <a:ext cx="114" cy="30"/>
            </a:xfrm>
            <a:prstGeom prst="rect">
              <a:avLst/>
            </a:pr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8" name="Freeform 17"/>
            <p:cNvSpPr>
              <a:spLocks/>
            </p:cNvSpPr>
            <p:nvPr/>
          </p:nvSpPr>
          <p:spPr bwMode="auto">
            <a:xfrm>
              <a:off x="3814" y="2092"/>
              <a:ext cx="20" cy="52"/>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9" name="Freeform 18"/>
            <p:cNvSpPr>
              <a:spLocks/>
            </p:cNvSpPr>
            <p:nvPr/>
          </p:nvSpPr>
          <p:spPr bwMode="auto">
            <a:xfrm>
              <a:off x="3814" y="2199"/>
              <a:ext cx="20" cy="51"/>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0" name="Oval 19"/>
            <p:cNvSpPr>
              <a:spLocks noChangeArrowheads="1"/>
            </p:cNvSpPr>
            <p:nvPr/>
          </p:nvSpPr>
          <p:spPr bwMode="auto">
            <a:xfrm>
              <a:off x="3858" y="2296"/>
              <a:ext cx="25" cy="24"/>
            </a:xfrm>
            <a:prstGeom prst="ellipse">
              <a:avLst/>
            </a:pr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1" name="Oval 20"/>
            <p:cNvSpPr>
              <a:spLocks noChangeArrowheads="1"/>
            </p:cNvSpPr>
            <p:nvPr/>
          </p:nvSpPr>
          <p:spPr bwMode="auto">
            <a:xfrm>
              <a:off x="3903" y="2296"/>
              <a:ext cx="24" cy="24"/>
            </a:xfrm>
            <a:prstGeom prst="ellipse">
              <a:avLst/>
            </a:pr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2" name="Rectangle 21"/>
            <p:cNvSpPr>
              <a:spLocks noChangeArrowheads="1"/>
            </p:cNvSpPr>
            <p:nvPr/>
          </p:nvSpPr>
          <p:spPr bwMode="auto">
            <a:xfrm>
              <a:off x="3949" y="2296"/>
              <a:ext cx="23" cy="22"/>
            </a:xfrm>
            <a:prstGeom prst="rect">
              <a:avLst/>
            </a:pr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56" name="Group 24"/>
          <p:cNvGrpSpPr>
            <a:grpSpLocks noChangeAspect="1"/>
          </p:cNvGrpSpPr>
          <p:nvPr/>
        </p:nvGrpSpPr>
        <p:grpSpPr bwMode="auto">
          <a:xfrm>
            <a:off x="7029204" y="642271"/>
            <a:ext cx="634370" cy="469631"/>
            <a:chOff x="5281" y="836"/>
            <a:chExt cx="516" cy="382"/>
          </a:xfrm>
          <a:solidFill>
            <a:srgbClr val="F8F8F8"/>
          </a:solidFill>
        </p:grpSpPr>
        <p:sp>
          <p:nvSpPr>
            <p:cNvPr id="157" name="Freeform 25"/>
            <p:cNvSpPr>
              <a:spLocks noEditPoints="1"/>
            </p:cNvSpPr>
            <p:nvPr/>
          </p:nvSpPr>
          <p:spPr bwMode="auto">
            <a:xfrm>
              <a:off x="5281" y="836"/>
              <a:ext cx="516" cy="382"/>
            </a:xfrm>
            <a:custGeom>
              <a:avLst/>
              <a:gdLst>
                <a:gd name="T0" fmla="*/ 0 w 516"/>
                <a:gd name="T1" fmla="*/ 0 h 382"/>
                <a:gd name="T2" fmla="*/ 0 w 516"/>
                <a:gd name="T3" fmla="*/ 18 h 382"/>
                <a:gd name="T4" fmla="*/ 0 w 516"/>
                <a:gd name="T5" fmla="*/ 35 h 382"/>
                <a:gd name="T6" fmla="*/ 0 w 516"/>
                <a:gd name="T7" fmla="*/ 278 h 382"/>
                <a:gd name="T8" fmla="*/ 0 w 516"/>
                <a:gd name="T9" fmla="*/ 295 h 382"/>
                <a:gd name="T10" fmla="*/ 0 w 516"/>
                <a:gd name="T11" fmla="*/ 312 h 382"/>
                <a:gd name="T12" fmla="*/ 241 w 516"/>
                <a:gd name="T13" fmla="*/ 312 h 382"/>
                <a:gd name="T14" fmla="*/ 241 w 516"/>
                <a:gd name="T15" fmla="*/ 347 h 382"/>
                <a:gd name="T16" fmla="*/ 172 w 516"/>
                <a:gd name="T17" fmla="*/ 347 h 382"/>
                <a:gd name="T18" fmla="*/ 172 w 516"/>
                <a:gd name="T19" fmla="*/ 382 h 382"/>
                <a:gd name="T20" fmla="*/ 344 w 516"/>
                <a:gd name="T21" fmla="*/ 382 h 382"/>
                <a:gd name="T22" fmla="*/ 344 w 516"/>
                <a:gd name="T23" fmla="*/ 347 h 382"/>
                <a:gd name="T24" fmla="*/ 275 w 516"/>
                <a:gd name="T25" fmla="*/ 347 h 382"/>
                <a:gd name="T26" fmla="*/ 275 w 516"/>
                <a:gd name="T27" fmla="*/ 312 h 382"/>
                <a:gd name="T28" fmla="*/ 482 w 516"/>
                <a:gd name="T29" fmla="*/ 312 h 382"/>
                <a:gd name="T30" fmla="*/ 499 w 516"/>
                <a:gd name="T31" fmla="*/ 312 h 382"/>
                <a:gd name="T32" fmla="*/ 516 w 516"/>
                <a:gd name="T33" fmla="*/ 312 h 382"/>
                <a:gd name="T34" fmla="*/ 516 w 516"/>
                <a:gd name="T35" fmla="*/ 35 h 382"/>
                <a:gd name="T36" fmla="*/ 516 w 516"/>
                <a:gd name="T37" fmla="*/ 18 h 382"/>
                <a:gd name="T38" fmla="*/ 516 w 516"/>
                <a:gd name="T39" fmla="*/ 0 h 382"/>
                <a:gd name="T40" fmla="*/ 0 w 516"/>
                <a:gd name="T41" fmla="*/ 0 h 382"/>
                <a:gd name="T42" fmla="*/ 482 w 516"/>
                <a:gd name="T43" fmla="*/ 278 h 382"/>
                <a:gd name="T44" fmla="*/ 34 w 516"/>
                <a:gd name="T45" fmla="*/ 278 h 382"/>
                <a:gd name="T46" fmla="*/ 34 w 516"/>
                <a:gd name="T47" fmla="*/ 35 h 382"/>
                <a:gd name="T48" fmla="*/ 482 w 516"/>
                <a:gd name="T49" fmla="*/ 35 h 382"/>
                <a:gd name="T50" fmla="*/ 482 w 516"/>
                <a:gd name="T51" fmla="*/ 27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6" h="382">
                  <a:moveTo>
                    <a:pt x="0" y="0"/>
                  </a:moveTo>
                  <a:lnTo>
                    <a:pt x="0" y="18"/>
                  </a:lnTo>
                  <a:lnTo>
                    <a:pt x="0" y="35"/>
                  </a:lnTo>
                  <a:lnTo>
                    <a:pt x="0" y="278"/>
                  </a:lnTo>
                  <a:lnTo>
                    <a:pt x="0" y="295"/>
                  </a:lnTo>
                  <a:lnTo>
                    <a:pt x="0" y="312"/>
                  </a:lnTo>
                  <a:lnTo>
                    <a:pt x="241" y="312"/>
                  </a:lnTo>
                  <a:lnTo>
                    <a:pt x="241" y="347"/>
                  </a:lnTo>
                  <a:lnTo>
                    <a:pt x="172" y="347"/>
                  </a:lnTo>
                  <a:lnTo>
                    <a:pt x="172" y="382"/>
                  </a:lnTo>
                  <a:lnTo>
                    <a:pt x="344" y="382"/>
                  </a:lnTo>
                  <a:lnTo>
                    <a:pt x="344" y="347"/>
                  </a:lnTo>
                  <a:lnTo>
                    <a:pt x="275" y="347"/>
                  </a:lnTo>
                  <a:lnTo>
                    <a:pt x="275" y="312"/>
                  </a:lnTo>
                  <a:lnTo>
                    <a:pt x="482" y="312"/>
                  </a:lnTo>
                  <a:lnTo>
                    <a:pt x="499" y="312"/>
                  </a:lnTo>
                  <a:lnTo>
                    <a:pt x="516" y="312"/>
                  </a:lnTo>
                  <a:lnTo>
                    <a:pt x="516" y="35"/>
                  </a:lnTo>
                  <a:lnTo>
                    <a:pt x="516" y="18"/>
                  </a:lnTo>
                  <a:lnTo>
                    <a:pt x="516" y="0"/>
                  </a:lnTo>
                  <a:lnTo>
                    <a:pt x="0" y="0"/>
                  </a:lnTo>
                  <a:close/>
                  <a:moveTo>
                    <a:pt x="482" y="278"/>
                  </a:moveTo>
                  <a:lnTo>
                    <a:pt x="34" y="278"/>
                  </a:lnTo>
                  <a:lnTo>
                    <a:pt x="34" y="35"/>
                  </a:lnTo>
                  <a:lnTo>
                    <a:pt x="482" y="35"/>
                  </a:lnTo>
                  <a:lnTo>
                    <a:pt x="482" y="278"/>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8" name="Rectangle 26"/>
            <p:cNvSpPr>
              <a:spLocks noChangeArrowheads="1"/>
            </p:cNvSpPr>
            <p:nvPr/>
          </p:nvSpPr>
          <p:spPr bwMode="auto">
            <a:xfrm>
              <a:off x="5350" y="1044"/>
              <a:ext cx="378" cy="35"/>
            </a:xfrm>
            <a:prstGeom prst="rect">
              <a:avLst/>
            </a:prstGeom>
            <a:solidFill>
              <a:schemeClr val="bg1"/>
            </a:solidFill>
            <a:ln>
              <a:noFill/>
            </a:ln>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Tree>
    <p:extLst>
      <p:ext uri="{BB962C8B-B14F-4D97-AF65-F5344CB8AC3E}">
        <p14:creationId xmlns:p14="http://schemas.microsoft.com/office/powerpoint/2010/main" val="116048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300"/>
                                        <p:tgtEl>
                                          <p:spTgt spid="102"/>
                                        </p:tgtEl>
                                      </p:cBhvr>
                                    </p:animEffect>
                                  </p:childTnLst>
                                </p:cTn>
                              </p:par>
                              <p:par>
                                <p:cTn id="8" presetID="35" presetClass="path" presetSubtype="0" decel="100000" fill="hold" grpId="1" nodeType="withEffect">
                                  <p:stCondLst>
                                    <p:cond delay="400"/>
                                  </p:stCondLst>
                                  <p:childTnLst>
                                    <p:animMotion origin="layout" path="M -0.05553 0.00023 L 2.78529E-6 0.00023 " pathEditMode="relative" rAng="0" ptsTypes="AA">
                                      <p:cBhvr>
                                        <p:cTn id="9" dur="400" fill="hold"/>
                                        <p:tgtEl>
                                          <p:spTgt spid="102"/>
                                        </p:tgtEl>
                                        <p:attrNameLst>
                                          <p:attrName>ppt_x</p:attrName>
                                          <p:attrName>ppt_y</p:attrName>
                                        </p:attrNameLst>
                                      </p:cBhvr>
                                      <p:rCtr x="2770" y="0"/>
                                    </p:animMotion>
                                  </p:childTnLst>
                                </p:cTn>
                              </p:par>
                              <p:par>
                                <p:cTn id="10" presetID="10" presetClass="entr" presetSubtype="0" fill="hold" grpId="0" nodeType="withEffect">
                                  <p:stCondLst>
                                    <p:cond delay="600"/>
                                  </p:stCondLst>
                                  <p:childTnLst>
                                    <p:set>
                                      <p:cBhvr>
                                        <p:cTn id="11" dur="1" fill="hold">
                                          <p:stCondLst>
                                            <p:cond delay="0"/>
                                          </p:stCondLst>
                                        </p:cTn>
                                        <p:tgtEl>
                                          <p:spTgt spid="103"/>
                                        </p:tgtEl>
                                        <p:attrNameLst>
                                          <p:attrName>style.visibility</p:attrName>
                                        </p:attrNameLst>
                                      </p:cBhvr>
                                      <p:to>
                                        <p:strVal val="visible"/>
                                      </p:to>
                                    </p:set>
                                    <p:animEffect transition="in" filter="fade">
                                      <p:cBhvr>
                                        <p:cTn id="12" dur="300"/>
                                        <p:tgtEl>
                                          <p:spTgt spid="103"/>
                                        </p:tgtEl>
                                      </p:cBhvr>
                                    </p:animEffect>
                                  </p:childTnLst>
                                </p:cTn>
                              </p:par>
                              <p:par>
                                <p:cTn id="13" presetID="35" presetClass="path" presetSubtype="0" decel="100000" fill="hold" grpId="1" nodeType="withEffect">
                                  <p:stCondLst>
                                    <p:cond delay="500"/>
                                  </p:stCondLst>
                                  <p:childTnLst>
                                    <p:animMotion origin="layout" path="M -0.05553 0.00023 L 2.78529E-6 0.00023 " pathEditMode="relative" rAng="0" ptsTypes="AA">
                                      <p:cBhvr>
                                        <p:cTn id="14" dur="400" fill="hold"/>
                                        <p:tgtEl>
                                          <p:spTgt spid="103"/>
                                        </p:tgtEl>
                                        <p:attrNameLst>
                                          <p:attrName>ppt_x</p:attrName>
                                          <p:attrName>ppt_y</p:attrName>
                                        </p:attrNameLst>
                                      </p:cBhvr>
                                      <p:rCtr x="2770" y="0"/>
                                    </p:animMotion>
                                  </p:childTnLst>
                                </p:cTn>
                              </p:par>
                              <p:par>
                                <p:cTn id="15" presetID="10" presetClass="entr" presetSubtype="0" fill="hold" grpId="0" nodeType="withEffect">
                                  <p:stCondLst>
                                    <p:cond delay="700"/>
                                  </p:stCondLst>
                                  <p:childTnLst>
                                    <p:set>
                                      <p:cBhvr>
                                        <p:cTn id="16" dur="1" fill="hold">
                                          <p:stCondLst>
                                            <p:cond delay="0"/>
                                          </p:stCondLst>
                                        </p:cTn>
                                        <p:tgtEl>
                                          <p:spTgt spid="117"/>
                                        </p:tgtEl>
                                        <p:attrNameLst>
                                          <p:attrName>style.visibility</p:attrName>
                                        </p:attrNameLst>
                                      </p:cBhvr>
                                      <p:to>
                                        <p:strVal val="visible"/>
                                      </p:to>
                                    </p:set>
                                    <p:animEffect transition="in" filter="fade">
                                      <p:cBhvr>
                                        <p:cTn id="17" dur="300"/>
                                        <p:tgtEl>
                                          <p:spTgt spid="117"/>
                                        </p:tgtEl>
                                      </p:cBhvr>
                                    </p:animEffect>
                                  </p:childTnLst>
                                </p:cTn>
                              </p:par>
                              <p:par>
                                <p:cTn id="18" presetID="35" presetClass="path" presetSubtype="0" decel="100000" fill="hold" grpId="1" nodeType="withEffect">
                                  <p:stCondLst>
                                    <p:cond delay="600"/>
                                  </p:stCondLst>
                                  <p:childTnLst>
                                    <p:animMotion origin="layout" path="M -0.05553 0.00022 L 2.78529E-6 0.00022 " pathEditMode="relative" rAng="0" ptsTypes="AA">
                                      <p:cBhvr>
                                        <p:cTn id="19" dur="400" fill="hold"/>
                                        <p:tgtEl>
                                          <p:spTgt spid="117"/>
                                        </p:tgtEl>
                                        <p:attrNameLst>
                                          <p:attrName>ppt_x</p:attrName>
                                          <p:attrName>ppt_y</p:attrName>
                                        </p:attrNameLst>
                                      </p:cBhvr>
                                      <p:rCtr x="2770" y="0"/>
                                    </p:animMotion>
                                  </p:childTnLst>
                                </p:cTn>
                              </p:par>
                              <p:par>
                                <p:cTn id="20" presetID="10" presetClass="entr" presetSubtype="0" fill="hold" grpId="0" nodeType="withEffect">
                                  <p:stCondLst>
                                    <p:cond delay="800"/>
                                  </p:stCondLst>
                                  <p:childTnLst>
                                    <p:set>
                                      <p:cBhvr>
                                        <p:cTn id="21" dur="1" fill="hold">
                                          <p:stCondLst>
                                            <p:cond delay="0"/>
                                          </p:stCondLst>
                                        </p:cTn>
                                        <p:tgtEl>
                                          <p:spTgt spid="127"/>
                                        </p:tgtEl>
                                        <p:attrNameLst>
                                          <p:attrName>style.visibility</p:attrName>
                                        </p:attrNameLst>
                                      </p:cBhvr>
                                      <p:to>
                                        <p:strVal val="visible"/>
                                      </p:to>
                                    </p:set>
                                    <p:animEffect transition="in" filter="fade">
                                      <p:cBhvr>
                                        <p:cTn id="22" dur="300"/>
                                        <p:tgtEl>
                                          <p:spTgt spid="127"/>
                                        </p:tgtEl>
                                      </p:cBhvr>
                                    </p:animEffect>
                                  </p:childTnLst>
                                </p:cTn>
                              </p:par>
                              <p:par>
                                <p:cTn id="23" presetID="35" presetClass="path" presetSubtype="0" decel="100000" fill="hold" grpId="1" nodeType="withEffect">
                                  <p:stCondLst>
                                    <p:cond delay="700"/>
                                  </p:stCondLst>
                                  <p:childTnLst>
                                    <p:animMotion origin="layout" path="M -0.05553 0.00023 L 2.78529E-6 0.00023 " pathEditMode="relative" rAng="0" ptsTypes="AA">
                                      <p:cBhvr>
                                        <p:cTn id="24" dur="400" fill="hold"/>
                                        <p:tgtEl>
                                          <p:spTgt spid="127"/>
                                        </p:tgtEl>
                                        <p:attrNameLst>
                                          <p:attrName>ppt_x</p:attrName>
                                          <p:attrName>ppt_y</p:attrName>
                                        </p:attrNameLst>
                                      </p:cBhvr>
                                      <p:rCtr x="2770" y="0"/>
                                    </p:animMotion>
                                  </p:childTnLst>
                                </p:cTn>
                              </p:par>
                              <p:par>
                                <p:cTn id="25" presetID="1" presetClass="entr" presetSubtype="0" fill="hold" grpId="0" nodeType="withEffect">
                                  <p:stCondLst>
                                    <p:cond delay="600"/>
                                  </p:stCondLst>
                                  <p:childTnLst>
                                    <p:set>
                                      <p:cBhvr>
                                        <p:cTn id="26" dur="1" fill="hold">
                                          <p:stCondLst>
                                            <p:cond delay="0"/>
                                          </p:stCondLst>
                                        </p:cTn>
                                        <p:tgtEl>
                                          <p:spTgt spid="137"/>
                                        </p:tgtEl>
                                        <p:attrNameLst>
                                          <p:attrName>style.visibility</p:attrName>
                                        </p:attrNameLst>
                                      </p:cBhvr>
                                      <p:to>
                                        <p:strVal val="visible"/>
                                      </p:to>
                                    </p:set>
                                  </p:childTnLst>
                                </p:cTn>
                              </p:par>
                              <p:par>
                                <p:cTn id="27" presetID="6" presetClass="emph" presetSubtype="0" accel="100000" autoRev="1" fill="hold" grpId="1" nodeType="withEffect">
                                  <p:stCondLst>
                                    <p:cond delay="100"/>
                                  </p:stCondLst>
                                  <p:childTnLst>
                                    <p:animScale>
                                      <p:cBhvr>
                                        <p:cTn id="28" dur="500" fill="hold"/>
                                        <p:tgtEl>
                                          <p:spTgt spid="137"/>
                                        </p:tgtEl>
                                      </p:cBhvr>
                                      <p:by x="0" y="0"/>
                                    </p:animScale>
                                  </p:childTnLst>
                                </p:cTn>
                              </p:par>
                              <p:par>
                                <p:cTn id="29" presetID="1" presetClass="entr" presetSubtype="0" fill="hold" grpId="0" nodeType="withEffect">
                                  <p:stCondLst>
                                    <p:cond delay="650"/>
                                  </p:stCondLst>
                                  <p:childTnLst>
                                    <p:set>
                                      <p:cBhvr>
                                        <p:cTn id="30" dur="1" fill="hold">
                                          <p:stCondLst>
                                            <p:cond delay="0"/>
                                          </p:stCondLst>
                                        </p:cTn>
                                        <p:tgtEl>
                                          <p:spTgt spid="140"/>
                                        </p:tgtEl>
                                        <p:attrNameLst>
                                          <p:attrName>style.visibility</p:attrName>
                                        </p:attrNameLst>
                                      </p:cBhvr>
                                      <p:to>
                                        <p:strVal val="visible"/>
                                      </p:to>
                                    </p:set>
                                  </p:childTnLst>
                                </p:cTn>
                              </p:par>
                              <p:par>
                                <p:cTn id="31" presetID="6" presetClass="emph" presetSubtype="0" accel="100000" autoRev="1" fill="hold" grpId="1" nodeType="withEffect">
                                  <p:stCondLst>
                                    <p:cond delay="150"/>
                                  </p:stCondLst>
                                  <p:childTnLst>
                                    <p:animScale>
                                      <p:cBhvr>
                                        <p:cTn id="32" dur="500" fill="hold"/>
                                        <p:tgtEl>
                                          <p:spTgt spid="140"/>
                                        </p:tgtEl>
                                      </p:cBhvr>
                                      <p:by x="0" y="0"/>
                                    </p:animScale>
                                  </p:childTnLst>
                                </p:cTn>
                              </p:par>
                              <p:par>
                                <p:cTn id="33" presetID="1" presetClass="entr" presetSubtype="0" fill="hold" nodeType="withEffect">
                                  <p:stCondLst>
                                    <p:cond delay="550"/>
                                  </p:stCondLst>
                                  <p:childTnLst>
                                    <p:set>
                                      <p:cBhvr>
                                        <p:cTn id="34" dur="1" fill="hold">
                                          <p:stCondLst>
                                            <p:cond delay="0"/>
                                          </p:stCondLst>
                                        </p:cTn>
                                        <p:tgtEl>
                                          <p:spTgt spid="141"/>
                                        </p:tgtEl>
                                        <p:attrNameLst>
                                          <p:attrName>style.visibility</p:attrName>
                                        </p:attrNameLst>
                                      </p:cBhvr>
                                      <p:to>
                                        <p:strVal val="visible"/>
                                      </p:to>
                                    </p:set>
                                  </p:childTnLst>
                                </p:cTn>
                              </p:par>
                              <p:par>
                                <p:cTn id="35" presetID="6" presetClass="emph" presetSubtype="0" accel="100000" autoRev="1" fill="hold" nodeType="withEffect">
                                  <p:stCondLst>
                                    <p:cond delay="50"/>
                                  </p:stCondLst>
                                  <p:childTnLst>
                                    <p:animScale>
                                      <p:cBhvr>
                                        <p:cTn id="36" dur="500" fill="hold"/>
                                        <p:tgtEl>
                                          <p:spTgt spid="141"/>
                                        </p:tgtEl>
                                      </p:cBhvr>
                                      <p:by x="0" y="0"/>
                                    </p:animScale>
                                  </p:childTnLst>
                                </p:cTn>
                              </p:par>
                              <p:par>
                                <p:cTn id="37" presetID="1" presetClass="entr" presetSubtype="0" fill="hold" nodeType="withEffect">
                                  <p:stCondLst>
                                    <p:cond delay="500"/>
                                  </p:stCondLst>
                                  <p:childTnLst>
                                    <p:set>
                                      <p:cBhvr>
                                        <p:cTn id="38" dur="1" fill="hold">
                                          <p:stCondLst>
                                            <p:cond delay="0"/>
                                          </p:stCondLst>
                                        </p:cTn>
                                        <p:tgtEl>
                                          <p:spTgt spid="156"/>
                                        </p:tgtEl>
                                        <p:attrNameLst>
                                          <p:attrName>style.visibility</p:attrName>
                                        </p:attrNameLst>
                                      </p:cBhvr>
                                      <p:to>
                                        <p:strVal val="visible"/>
                                      </p:to>
                                    </p:set>
                                  </p:childTnLst>
                                </p:cTn>
                              </p:par>
                              <p:par>
                                <p:cTn id="39" presetID="6" presetClass="emph" presetSubtype="0" accel="100000" autoRev="1" fill="hold" nodeType="withEffect">
                                  <p:stCondLst>
                                    <p:cond delay="0"/>
                                  </p:stCondLst>
                                  <p:childTnLst>
                                    <p:animScale>
                                      <p:cBhvr>
                                        <p:cTn id="40" dur="500" fill="hold"/>
                                        <p:tgtEl>
                                          <p:spTgt spid="156"/>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2" grpId="1"/>
      <p:bldP spid="103" grpId="0"/>
      <p:bldP spid="103" grpId="1"/>
      <p:bldP spid="117" grpId="0"/>
      <p:bldP spid="117" grpId="1"/>
      <p:bldP spid="127" grpId="0"/>
      <p:bldP spid="127" grpId="1"/>
      <p:bldP spid="137" grpId="0" animBg="1"/>
      <p:bldP spid="137" grpId="1" animBg="1"/>
      <p:bldP spid="140" grpId="0" animBg="1"/>
      <p:bldP spid="140"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74CCC66-3C87-4E5D-974E-B38E22EB785D}"/>
              </a:ext>
            </a:extLst>
          </p:cNvPr>
          <p:cNvSpPr txBox="1">
            <a:spLocks/>
          </p:cNvSpPr>
          <p:nvPr/>
        </p:nvSpPr>
        <p:spPr>
          <a:xfrm>
            <a:off x="274638" y="2354261"/>
            <a:ext cx="11887200" cy="3271127"/>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72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Troubleshooting Azure Stack Development Kit -  </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72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common issues </a:t>
            </a:r>
          </a:p>
        </p:txBody>
      </p:sp>
    </p:spTree>
    <p:extLst>
      <p:ext uri="{BB962C8B-B14F-4D97-AF65-F5344CB8AC3E}">
        <p14:creationId xmlns:p14="http://schemas.microsoft.com/office/powerpoint/2010/main" val="2207787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EADB5C-36B7-4A80-BDA6-687495B7D18F}"/>
              </a:ext>
            </a:extLst>
          </p:cNvPr>
          <p:cNvSpPr>
            <a:spLocks noGrp="1"/>
          </p:cNvSpPr>
          <p:nvPr>
            <p:ph type="title"/>
          </p:nvPr>
        </p:nvSpPr>
        <p:spPr>
          <a:xfrm>
            <a:off x="0" y="5342"/>
            <a:ext cx="12106072" cy="917575"/>
          </a:xfrm>
        </p:spPr>
        <p:txBody>
          <a:bodyPr/>
          <a:lstStyle/>
          <a:p>
            <a:r>
              <a:rPr lang="en-US" dirty="0"/>
              <a:t>Stopping roles in Azure Stack Development Kit</a:t>
            </a:r>
          </a:p>
        </p:txBody>
      </p:sp>
      <p:sp>
        <p:nvSpPr>
          <p:cNvPr id="4" name="Text Placeholder 3">
            <a:extLst>
              <a:ext uri="{FF2B5EF4-FFF2-40B4-BE49-F238E27FC236}">
                <a16:creationId xmlns:a16="http://schemas.microsoft.com/office/drawing/2014/main" id="{F36D55B3-AB4E-4EE1-921F-1C04D51F0599}"/>
              </a:ext>
            </a:extLst>
          </p:cNvPr>
          <p:cNvSpPr>
            <a:spLocks noGrp="1"/>
          </p:cNvSpPr>
          <p:nvPr>
            <p:ph type="body" sz="quarter" idx="10"/>
          </p:nvPr>
        </p:nvSpPr>
        <p:spPr>
          <a:xfrm>
            <a:off x="274637" y="1666395"/>
            <a:ext cx="11887200" cy="4985980"/>
          </a:xfrm>
        </p:spPr>
        <p:txBody>
          <a:bodyPr/>
          <a:lstStyle/>
          <a:p>
            <a:r>
              <a:rPr lang="en-US" sz="2400" b="1">
                <a:solidFill>
                  <a:srgbClr val="353535"/>
                </a:solidFill>
                <a:latin typeface="+mn-lt"/>
              </a:rPr>
              <a:t>From the Privileged Endpoint </a:t>
            </a:r>
          </a:p>
          <a:p>
            <a:r>
              <a:rPr lang="en-US" sz="2400" b="1">
                <a:solidFill>
                  <a:srgbClr val="353535"/>
                </a:solidFill>
              </a:rPr>
              <a:t>Examples:</a:t>
            </a:r>
          </a:p>
          <a:p>
            <a:pPr marL="342900" indent="-342900">
              <a:buFont typeface="Wingdings" panose="05000000000000000000" pitchFamily="2" charset="2"/>
              <a:buChar char="§"/>
            </a:pPr>
            <a:r>
              <a:rPr lang="en-US" sz="1600">
                <a:solidFill>
                  <a:srgbClr val="666666"/>
                </a:solidFill>
                <a:latin typeface="Consolas" panose="020B0609020204030204" pitchFamily="49" charset="0"/>
              </a:rPr>
              <a:t>Stop-VM -Name "MAS-Con01" -Force -Verbose </a:t>
            </a:r>
          </a:p>
          <a:p>
            <a:pPr marL="342900" indent="-342900">
              <a:buFont typeface="Wingdings" panose="05000000000000000000" pitchFamily="2" charset="2"/>
              <a:buChar char="§"/>
            </a:pPr>
            <a:r>
              <a:rPr lang="en-US" sz="1600">
                <a:solidFill>
                  <a:srgbClr val="666666"/>
                </a:solidFill>
                <a:latin typeface="Consolas" panose="020B0609020204030204" pitchFamily="49" charset="0"/>
              </a:rPr>
              <a:t>Stop-VM -Name "MAS-WAS01" -Force -Verbose </a:t>
            </a:r>
          </a:p>
          <a:p>
            <a:pPr marL="342900" indent="-342900">
              <a:buFont typeface="Wingdings" panose="05000000000000000000" pitchFamily="2" charset="2"/>
              <a:buChar char="§"/>
            </a:pPr>
            <a:r>
              <a:rPr lang="en-US" sz="1600">
                <a:solidFill>
                  <a:srgbClr val="666666"/>
                </a:solidFill>
                <a:latin typeface="Consolas" panose="020B0609020204030204" pitchFamily="49" charset="0"/>
              </a:rPr>
              <a:t>Stop-VM -Name "MAS-Xrp01" -Force -Verbose </a:t>
            </a:r>
          </a:p>
          <a:p>
            <a:pPr marL="342900" indent="-342900">
              <a:buFont typeface="Wingdings" panose="05000000000000000000" pitchFamily="2" charset="2"/>
              <a:buChar char="§"/>
            </a:pPr>
            <a:r>
              <a:rPr lang="en-US" sz="1600">
                <a:solidFill>
                  <a:srgbClr val="666666"/>
                </a:solidFill>
                <a:latin typeface="Consolas" panose="020B0609020204030204" pitchFamily="49" charset="0"/>
              </a:rPr>
              <a:t>Stop-VM -Name "MAS-SUS01" -Force -Verbose </a:t>
            </a:r>
          </a:p>
          <a:p>
            <a:pPr marL="342900" indent="-342900">
              <a:buFont typeface="Wingdings" panose="05000000000000000000" pitchFamily="2" charset="2"/>
              <a:buChar char="§"/>
            </a:pPr>
            <a:r>
              <a:rPr lang="en-US" sz="1600">
                <a:solidFill>
                  <a:srgbClr val="666666"/>
                </a:solidFill>
                <a:latin typeface="Consolas" panose="020B0609020204030204" pitchFamily="49" charset="0"/>
              </a:rPr>
              <a:t>Stop-VM -Name "MAS-ACS01" -Force -Verbose </a:t>
            </a:r>
          </a:p>
          <a:p>
            <a:pPr marL="342900" indent="-342900">
              <a:buFont typeface="Wingdings" panose="05000000000000000000" pitchFamily="2" charset="2"/>
              <a:buChar char="§"/>
            </a:pPr>
            <a:r>
              <a:rPr lang="en-US" sz="1600">
                <a:solidFill>
                  <a:srgbClr val="666666"/>
                </a:solidFill>
                <a:latin typeface="Consolas" panose="020B0609020204030204" pitchFamily="49" charset="0"/>
              </a:rPr>
              <a:t>Stop-VM -Name "MAS-CA01" -Force -Verbose </a:t>
            </a:r>
          </a:p>
          <a:p>
            <a:pPr marL="342900" indent="-342900">
              <a:buFont typeface="Wingdings" panose="05000000000000000000" pitchFamily="2" charset="2"/>
              <a:buChar char="§"/>
            </a:pPr>
            <a:r>
              <a:rPr lang="en-US" sz="1600">
                <a:solidFill>
                  <a:srgbClr val="666666"/>
                </a:solidFill>
                <a:latin typeface="Consolas" panose="020B0609020204030204" pitchFamily="49" charset="0"/>
              </a:rPr>
              <a:t>Stop-VM -Name "MAS-ADFS01" -Force -Verbose </a:t>
            </a:r>
          </a:p>
          <a:p>
            <a:pPr marL="342900" indent="-342900">
              <a:buFont typeface="Wingdings" panose="05000000000000000000" pitchFamily="2" charset="2"/>
              <a:buChar char="§"/>
            </a:pPr>
            <a:r>
              <a:rPr lang="en-US" sz="1600">
                <a:solidFill>
                  <a:srgbClr val="666666"/>
                </a:solidFill>
                <a:latin typeface="Consolas" panose="020B0609020204030204" pitchFamily="49" charset="0"/>
              </a:rPr>
              <a:t>Stop-VM -Name "MAS-ASql01" -Force -Verbose </a:t>
            </a:r>
          </a:p>
          <a:p>
            <a:pPr marL="342900" indent="-342900">
              <a:buFont typeface="Wingdings" panose="05000000000000000000" pitchFamily="2" charset="2"/>
              <a:buChar char="§"/>
            </a:pPr>
            <a:r>
              <a:rPr lang="en-US" sz="1600">
                <a:solidFill>
                  <a:srgbClr val="666666"/>
                </a:solidFill>
                <a:latin typeface="Consolas" panose="020B0609020204030204" pitchFamily="49" charset="0"/>
              </a:rPr>
              <a:t>Stop-VM -Name "MAS-Gwy01" -Force -Verbose </a:t>
            </a:r>
          </a:p>
          <a:p>
            <a:pPr marL="342900" indent="-342900">
              <a:buFont typeface="Wingdings" panose="05000000000000000000" pitchFamily="2" charset="2"/>
              <a:buChar char="§"/>
            </a:pPr>
            <a:r>
              <a:rPr lang="en-US" sz="1600">
                <a:solidFill>
                  <a:srgbClr val="666666"/>
                </a:solidFill>
                <a:latin typeface="Consolas" panose="020B0609020204030204" pitchFamily="49" charset="0"/>
              </a:rPr>
              <a:t>Stop-VM -Name "MAS-SLB01" -Force -Verbose </a:t>
            </a:r>
          </a:p>
          <a:p>
            <a:pPr marL="342900" indent="-342900">
              <a:buFont typeface="Wingdings" panose="05000000000000000000" pitchFamily="2" charset="2"/>
              <a:buChar char="§"/>
            </a:pPr>
            <a:r>
              <a:rPr lang="en-US" sz="1600">
                <a:solidFill>
                  <a:srgbClr val="666666"/>
                </a:solidFill>
                <a:latin typeface="Consolas" panose="020B0609020204030204" pitchFamily="49" charset="0"/>
              </a:rPr>
              <a:t>Stop-VM -Name "MAS-NC01" -Force -Verbose </a:t>
            </a:r>
          </a:p>
          <a:p>
            <a:pPr marL="342900" indent="-342900">
              <a:buFont typeface="Wingdings" panose="05000000000000000000" pitchFamily="2" charset="2"/>
              <a:buChar char="§"/>
            </a:pPr>
            <a:r>
              <a:rPr lang="en-US" sz="1600">
                <a:solidFill>
                  <a:srgbClr val="666666"/>
                </a:solidFill>
                <a:latin typeface="Consolas" panose="020B0609020204030204" pitchFamily="49" charset="0"/>
              </a:rPr>
              <a:t>Stop-VM -Name "MAS-BGPNAT01" -Force –Verbose</a:t>
            </a:r>
          </a:p>
          <a:p>
            <a:pPr marL="342900" indent="-342900">
              <a:buFont typeface="Wingdings" panose="05000000000000000000" pitchFamily="2" charset="2"/>
              <a:buChar char="§"/>
            </a:pPr>
            <a:endParaRPr lang="en-US" sz="2000">
              <a:solidFill>
                <a:srgbClr val="666666"/>
              </a:solidFill>
              <a:latin typeface="Consolas" panose="020B0609020204030204" pitchFamily="49" charset="0"/>
            </a:endParaRPr>
          </a:p>
          <a:p>
            <a:r>
              <a:rPr lang="en-US" sz="2800" b="1">
                <a:solidFill>
                  <a:schemeClr val="accent1">
                    <a:lumMod val="75000"/>
                  </a:schemeClr>
                </a:solidFill>
              </a:rPr>
              <a:t>The VM MAS-DC01 will shutdown together with the Host</a:t>
            </a:r>
            <a:endParaRPr lang="en-US" sz="1400" b="1">
              <a:solidFill>
                <a:schemeClr val="accent1">
                  <a:lumMod val="75000"/>
                </a:schemeClr>
              </a:solidFill>
            </a:endParaRPr>
          </a:p>
        </p:txBody>
      </p:sp>
      <p:sp>
        <p:nvSpPr>
          <p:cNvPr id="5" name="Content Placeholder 2">
            <a:extLst>
              <a:ext uri="{FF2B5EF4-FFF2-40B4-BE49-F238E27FC236}">
                <a16:creationId xmlns:a16="http://schemas.microsoft.com/office/drawing/2014/main" id="{EE76D71D-7656-4299-9842-6692128F3595}"/>
              </a:ext>
            </a:extLst>
          </p:cNvPr>
          <p:cNvSpPr txBox="1">
            <a:spLocks/>
          </p:cNvSpPr>
          <p:nvPr/>
        </p:nvSpPr>
        <p:spPr>
          <a:xfrm>
            <a:off x="274637" y="922917"/>
            <a:ext cx="11530264" cy="5170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Bef>
                <a:spcPts val="0"/>
              </a:spcBef>
              <a:spcAft>
                <a:spcPts val="2000"/>
              </a:spcAft>
              <a:buSzTx/>
              <a:buNone/>
              <a:defRPr/>
            </a:pPr>
            <a:r>
              <a:rPr lang="en-US" sz="2400" b="1" dirty="0">
                <a:solidFill>
                  <a:srgbClr val="FF0000"/>
                </a:solidFill>
                <a:latin typeface="Segoe UI" panose="020B0502040204020203" pitchFamily="34" charset="0"/>
                <a:cs typeface="Segoe UI" panose="020B0502040204020203" pitchFamily="34" charset="0"/>
              </a:rPr>
              <a:t>Bellow commands are applicable </a:t>
            </a:r>
            <a:r>
              <a:rPr lang="en-US" sz="2400" b="1" i="1" u="sng" dirty="0">
                <a:solidFill>
                  <a:srgbClr val="FF0000"/>
                </a:solidFill>
                <a:latin typeface="Segoe UI" panose="020B0502040204020203" pitchFamily="34" charset="0"/>
                <a:cs typeface="Segoe UI" panose="020B0502040204020203" pitchFamily="34" charset="0"/>
              </a:rPr>
              <a:t>ONLY</a:t>
            </a:r>
            <a:r>
              <a:rPr lang="en-US" sz="2400" b="1" dirty="0">
                <a:solidFill>
                  <a:srgbClr val="FF0000"/>
                </a:solidFill>
                <a:latin typeface="Segoe UI" panose="020B0502040204020203" pitchFamily="34" charset="0"/>
                <a:cs typeface="Segoe UI" panose="020B0502040204020203" pitchFamily="34" charset="0"/>
              </a:rPr>
              <a:t> to Azure Stack Development Kit</a:t>
            </a:r>
            <a:endParaRPr kumimoji="0" lang="en-US" sz="2800" b="0" i="0" u="none" strike="noStrike" kern="1200" cap="none" spc="0" normalizeH="0" baseline="0" noProof="0" dirty="0">
              <a:ln>
                <a:noFill/>
              </a:ln>
              <a:solidFill>
                <a:srgbClr val="FF0000"/>
              </a:solidFill>
              <a:effectLst/>
              <a:uLnTx/>
              <a:uFillTx/>
              <a:latin typeface="Segoe UI Light"/>
            </a:endParaRPr>
          </a:p>
        </p:txBody>
      </p:sp>
    </p:spTree>
    <p:extLst>
      <p:ext uri="{BB962C8B-B14F-4D97-AF65-F5344CB8AC3E}">
        <p14:creationId xmlns:p14="http://schemas.microsoft.com/office/powerpoint/2010/main" val="352108294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EADB5C-36B7-4A80-BDA6-687495B7D18F}"/>
              </a:ext>
            </a:extLst>
          </p:cNvPr>
          <p:cNvSpPr>
            <a:spLocks noGrp="1"/>
          </p:cNvSpPr>
          <p:nvPr>
            <p:ph type="title"/>
          </p:nvPr>
        </p:nvSpPr>
        <p:spPr>
          <a:xfrm>
            <a:off x="0" y="-53180"/>
            <a:ext cx="11889564" cy="917575"/>
          </a:xfrm>
        </p:spPr>
        <p:txBody>
          <a:bodyPr/>
          <a:lstStyle/>
          <a:p>
            <a:r>
              <a:rPr lang="en-US" sz="4000" dirty="0"/>
              <a:t>Starting roles back up in Azure Stack Development Kit</a:t>
            </a:r>
          </a:p>
        </p:txBody>
      </p:sp>
      <p:sp>
        <p:nvSpPr>
          <p:cNvPr id="4" name="Text Placeholder 3">
            <a:extLst>
              <a:ext uri="{FF2B5EF4-FFF2-40B4-BE49-F238E27FC236}">
                <a16:creationId xmlns:a16="http://schemas.microsoft.com/office/drawing/2014/main" id="{F36D55B3-AB4E-4EE1-921F-1C04D51F0599}"/>
              </a:ext>
            </a:extLst>
          </p:cNvPr>
          <p:cNvSpPr>
            <a:spLocks noGrp="1"/>
          </p:cNvSpPr>
          <p:nvPr>
            <p:ph type="body" sz="quarter" idx="10"/>
          </p:nvPr>
        </p:nvSpPr>
        <p:spPr>
          <a:xfrm>
            <a:off x="194169" y="1374087"/>
            <a:ext cx="11887200" cy="5158335"/>
          </a:xfrm>
        </p:spPr>
        <p:txBody>
          <a:bodyPr/>
          <a:lstStyle/>
          <a:p>
            <a:pPr>
              <a:lnSpc>
                <a:spcPct val="100000"/>
              </a:lnSpc>
            </a:pPr>
            <a:r>
              <a:rPr lang="en-US" sz="2400" b="1" dirty="0">
                <a:solidFill>
                  <a:srgbClr val="353535"/>
                </a:solidFill>
                <a:latin typeface="+mn-lt"/>
              </a:rPr>
              <a:t>There is a specific boot order that must be followed:</a:t>
            </a:r>
          </a:p>
          <a:p>
            <a:pPr>
              <a:lnSpc>
                <a:spcPct val="100000"/>
              </a:lnSpc>
            </a:pPr>
            <a:r>
              <a:rPr lang="en-US" sz="2400" b="1" dirty="0">
                <a:solidFill>
                  <a:srgbClr val="353535"/>
                </a:solidFill>
              </a:rPr>
              <a:t>Consider putting a “</a:t>
            </a:r>
            <a:r>
              <a:rPr lang="en-US" sz="2400" dirty="0">
                <a:solidFill>
                  <a:srgbClr val="353535"/>
                </a:solidFill>
              </a:rPr>
              <a:t>Start-Sleep -Seconds 60 –Verbose” between each line to give the Azure Stack Hub VM role a chance to boot (see example below)</a:t>
            </a:r>
          </a:p>
          <a:p>
            <a:pPr marL="342900" indent="-342900">
              <a:buFont typeface="Wingdings" panose="05000000000000000000" pitchFamily="2" charset="2"/>
              <a:buChar char="§"/>
            </a:pPr>
            <a:r>
              <a:rPr lang="en-US" sz="1600" dirty="0">
                <a:solidFill>
                  <a:srgbClr val="353535"/>
                </a:solidFill>
                <a:latin typeface="Consolas" panose="020B0609020204030204" pitchFamily="49" charset="0"/>
              </a:rPr>
              <a:t>Start-</a:t>
            </a:r>
            <a:r>
              <a:rPr lang="en-US" sz="1600" dirty="0" err="1">
                <a:solidFill>
                  <a:srgbClr val="353535"/>
                </a:solidFill>
                <a:latin typeface="Consolas" panose="020B0609020204030204" pitchFamily="49" charset="0"/>
              </a:rPr>
              <a:t>ClusterResource</a:t>
            </a:r>
            <a:r>
              <a:rPr lang="en-US" sz="1600" dirty="0">
                <a:solidFill>
                  <a:srgbClr val="353535"/>
                </a:solidFill>
                <a:latin typeface="Consolas" panose="020B0609020204030204" pitchFamily="49" charset="0"/>
              </a:rPr>
              <a:t> -Name "Virtual Machine MAS-BGPNAT01" -Verbose </a:t>
            </a:r>
          </a:p>
          <a:p>
            <a:pPr marL="342900" indent="-342900">
              <a:buFont typeface="Wingdings" panose="05000000000000000000" pitchFamily="2" charset="2"/>
              <a:buChar char="§"/>
            </a:pPr>
            <a:r>
              <a:rPr lang="en-US" sz="1600" dirty="0">
                <a:solidFill>
                  <a:srgbClr val="0078D7"/>
                </a:solidFill>
                <a:latin typeface="Consolas" panose="020B0609020204030204" pitchFamily="49" charset="0"/>
              </a:rPr>
              <a:t>Start-Sleep -Seconds 60 -Verbose </a:t>
            </a:r>
          </a:p>
          <a:p>
            <a:pPr marL="342900" indent="-342900">
              <a:buFont typeface="Wingdings" panose="05000000000000000000" pitchFamily="2" charset="2"/>
              <a:buChar char="§"/>
            </a:pPr>
            <a:r>
              <a:rPr lang="en-US" sz="1600" dirty="0">
                <a:solidFill>
                  <a:srgbClr val="353535"/>
                </a:solidFill>
                <a:latin typeface="Consolas" panose="020B0609020204030204" pitchFamily="49" charset="0"/>
              </a:rPr>
              <a:t>Start-</a:t>
            </a:r>
            <a:r>
              <a:rPr lang="en-US" sz="1600" dirty="0" err="1">
                <a:solidFill>
                  <a:srgbClr val="353535"/>
                </a:solidFill>
                <a:latin typeface="Consolas" panose="020B0609020204030204" pitchFamily="49" charset="0"/>
              </a:rPr>
              <a:t>ClusterResource</a:t>
            </a:r>
            <a:r>
              <a:rPr lang="en-US" sz="1600" dirty="0">
                <a:solidFill>
                  <a:srgbClr val="353535"/>
                </a:solidFill>
                <a:latin typeface="Consolas" panose="020B0609020204030204" pitchFamily="49" charset="0"/>
              </a:rPr>
              <a:t> -Name "Virtual Machine MAS-NC01" -Verbose </a:t>
            </a:r>
          </a:p>
          <a:p>
            <a:pPr marL="342900" indent="-342900">
              <a:buFont typeface="Wingdings" panose="05000000000000000000" pitchFamily="2" charset="2"/>
              <a:buChar char="§"/>
            </a:pPr>
            <a:r>
              <a:rPr lang="en-US" sz="1600" dirty="0">
                <a:solidFill>
                  <a:srgbClr val="0078D7"/>
                </a:solidFill>
                <a:latin typeface="Consolas" panose="020B0609020204030204" pitchFamily="49" charset="0"/>
              </a:rPr>
              <a:t>Start-Sleep -Seconds 60 -Verbose </a:t>
            </a:r>
          </a:p>
          <a:p>
            <a:pPr marL="342900" indent="-342900">
              <a:buFont typeface="Wingdings" panose="05000000000000000000" pitchFamily="2" charset="2"/>
              <a:buChar char="§"/>
            </a:pPr>
            <a:r>
              <a:rPr lang="en-US" sz="1600" dirty="0">
                <a:solidFill>
                  <a:srgbClr val="353535"/>
                </a:solidFill>
                <a:latin typeface="Consolas" panose="020B0609020204030204" pitchFamily="49" charset="0"/>
              </a:rPr>
              <a:t>Start-</a:t>
            </a:r>
            <a:r>
              <a:rPr lang="en-US" sz="1600" dirty="0" err="1">
                <a:solidFill>
                  <a:srgbClr val="353535"/>
                </a:solidFill>
                <a:latin typeface="Consolas" panose="020B0609020204030204" pitchFamily="49" charset="0"/>
              </a:rPr>
              <a:t>ClusterResource</a:t>
            </a:r>
            <a:r>
              <a:rPr lang="en-US" sz="1600" dirty="0">
                <a:solidFill>
                  <a:srgbClr val="353535"/>
                </a:solidFill>
                <a:latin typeface="Consolas" panose="020B0609020204030204" pitchFamily="49" charset="0"/>
              </a:rPr>
              <a:t> -Name "Virtual Machine MAS-SLB01" -Verbose </a:t>
            </a:r>
          </a:p>
          <a:p>
            <a:pPr marL="342900" indent="-342900">
              <a:buFont typeface="Wingdings" panose="05000000000000000000" pitchFamily="2" charset="2"/>
              <a:buChar char="§"/>
            </a:pPr>
            <a:r>
              <a:rPr lang="en-US" sz="1600" dirty="0">
                <a:solidFill>
                  <a:srgbClr val="353535"/>
                </a:solidFill>
                <a:latin typeface="Consolas" panose="020B0609020204030204" pitchFamily="49" charset="0"/>
              </a:rPr>
              <a:t>Start-</a:t>
            </a:r>
            <a:r>
              <a:rPr lang="en-US" sz="1600" dirty="0" err="1">
                <a:solidFill>
                  <a:srgbClr val="353535"/>
                </a:solidFill>
                <a:latin typeface="Consolas" panose="020B0609020204030204" pitchFamily="49" charset="0"/>
              </a:rPr>
              <a:t>ClusterResource</a:t>
            </a:r>
            <a:r>
              <a:rPr lang="en-US" sz="1600" dirty="0">
                <a:solidFill>
                  <a:srgbClr val="353535"/>
                </a:solidFill>
                <a:latin typeface="Consolas" panose="020B0609020204030204" pitchFamily="49" charset="0"/>
              </a:rPr>
              <a:t> -Name "Virtual Machine MAS-Gwy01" -Verbose </a:t>
            </a:r>
          </a:p>
          <a:p>
            <a:pPr marL="342900" indent="-342900">
              <a:buFont typeface="Wingdings" panose="05000000000000000000" pitchFamily="2" charset="2"/>
              <a:buChar char="§"/>
            </a:pPr>
            <a:r>
              <a:rPr lang="en-US" sz="1600" dirty="0">
                <a:solidFill>
                  <a:srgbClr val="353535"/>
                </a:solidFill>
                <a:latin typeface="Consolas" panose="020B0609020204030204" pitchFamily="49" charset="0"/>
              </a:rPr>
              <a:t>Start-</a:t>
            </a:r>
            <a:r>
              <a:rPr lang="en-US" sz="1600" dirty="0" err="1">
                <a:solidFill>
                  <a:srgbClr val="353535"/>
                </a:solidFill>
                <a:latin typeface="Consolas" panose="020B0609020204030204" pitchFamily="49" charset="0"/>
              </a:rPr>
              <a:t>ClusterResource</a:t>
            </a:r>
            <a:r>
              <a:rPr lang="en-US" sz="1600" dirty="0">
                <a:solidFill>
                  <a:srgbClr val="353535"/>
                </a:solidFill>
                <a:latin typeface="Consolas" panose="020B0609020204030204" pitchFamily="49" charset="0"/>
              </a:rPr>
              <a:t> -Name "Virtual Machine MAS-ASql01" -Verbose </a:t>
            </a:r>
          </a:p>
          <a:p>
            <a:pPr marL="342900" indent="-342900">
              <a:buFont typeface="Wingdings" panose="05000000000000000000" pitchFamily="2" charset="2"/>
              <a:buChar char="§"/>
            </a:pPr>
            <a:r>
              <a:rPr lang="en-US" sz="1600" dirty="0">
                <a:solidFill>
                  <a:srgbClr val="353535"/>
                </a:solidFill>
                <a:latin typeface="Consolas" panose="020B0609020204030204" pitchFamily="49" charset="0"/>
              </a:rPr>
              <a:t>Start-</a:t>
            </a:r>
            <a:r>
              <a:rPr lang="en-US" sz="1600" dirty="0" err="1">
                <a:solidFill>
                  <a:srgbClr val="353535"/>
                </a:solidFill>
                <a:latin typeface="Consolas" panose="020B0609020204030204" pitchFamily="49" charset="0"/>
              </a:rPr>
              <a:t>ClusterResource</a:t>
            </a:r>
            <a:r>
              <a:rPr lang="en-US" sz="1600" dirty="0">
                <a:solidFill>
                  <a:srgbClr val="353535"/>
                </a:solidFill>
                <a:latin typeface="Consolas" panose="020B0609020204030204" pitchFamily="49" charset="0"/>
              </a:rPr>
              <a:t> -Name "Virtual Machine MAS-ADFS01" -Verbose </a:t>
            </a:r>
          </a:p>
          <a:p>
            <a:pPr marL="342900" indent="-342900">
              <a:buFont typeface="Wingdings" panose="05000000000000000000" pitchFamily="2" charset="2"/>
              <a:buChar char="§"/>
            </a:pPr>
            <a:r>
              <a:rPr lang="en-US" sz="1600" dirty="0">
                <a:solidFill>
                  <a:srgbClr val="353535"/>
                </a:solidFill>
                <a:latin typeface="Consolas" panose="020B0609020204030204" pitchFamily="49" charset="0"/>
              </a:rPr>
              <a:t>Start-</a:t>
            </a:r>
            <a:r>
              <a:rPr lang="en-US" sz="1600" dirty="0" err="1">
                <a:solidFill>
                  <a:srgbClr val="353535"/>
                </a:solidFill>
                <a:latin typeface="Consolas" panose="020B0609020204030204" pitchFamily="49" charset="0"/>
              </a:rPr>
              <a:t>ClusterResource</a:t>
            </a:r>
            <a:r>
              <a:rPr lang="en-US" sz="1600" dirty="0">
                <a:solidFill>
                  <a:srgbClr val="353535"/>
                </a:solidFill>
                <a:latin typeface="Consolas" panose="020B0609020204030204" pitchFamily="49" charset="0"/>
              </a:rPr>
              <a:t> -Name "Virtual Machine MAS-CA01" -Verbose </a:t>
            </a:r>
          </a:p>
          <a:p>
            <a:pPr marL="342900" indent="-342900">
              <a:buFont typeface="Wingdings" panose="05000000000000000000" pitchFamily="2" charset="2"/>
              <a:buChar char="§"/>
            </a:pPr>
            <a:r>
              <a:rPr lang="en-US" sz="1600" dirty="0">
                <a:solidFill>
                  <a:srgbClr val="353535"/>
                </a:solidFill>
                <a:latin typeface="Consolas" panose="020B0609020204030204" pitchFamily="49" charset="0"/>
              </a:rPr>
              <a:t>Start-</a:t>
            </a:r>
            <a:r>
              <a:rPr lang="en-US" sz="1600" dirty="0" err="1">
                <a:solidFill>
                  <a:srgbClr val="353535"/>
                </a:solidFill>
                <a:latin typeface="Consolas" panose="020B0609020204030204" pitchFamily="49" charset="0"/>
              </a:rPr>
              <a:t>ClusterResource</a:t>
            </a:r>
            <a:r>
              <a:rPr lang="en-US" sz="1600" dirty="0">
                <a:solidFill>
                  <a:srgbClr val="353535"/>
                </a:solidFill>
                <a:latin typeface="Consolas" panose="020B0609020204030204" pitchFamily="49" charset="0"/>
              </a:rPr>
              <a:t> -Name "Virtual Machine MAS-ACS01" -Verbose </a:t>
            </a:r>
          </a:p>
          <a:p>
            <a:pPr marL="342900" indent="-342900">
              <a:buFont typeface="Wingdings" panose="05000000000000000000" pitchFamily="2" charset="2"/>
              <a:buChar char="§"/>
            </a:pPr>
            <a:r>
              <a:rPr lang="en-US" sz="1600" dirty="0">
                <a:solidFill>
                  <a:srgbClr val="353535"/>
                </a:solidFill>
                <a:latin typeface="Consolas" panose="020B0609020204030204" pitchFamily="49" charset="0"/>
              </a:rPr>
              <a:t>Start-</a:t>
            </a:r>
            <a:r>
              <a:rPr lang="en-US" sz="1600" dirty="0" err="1">
                <a:solidFill>
                  <a:srgbClr val="353535"/>
                </a:solidFill>
                <a:latin typeface="Consolas" panose="020B0609020204030204" pitchFamily="49" charset="0"/>
              </a:rPr>
              <a:t>ClusterResource</a:t>
            </a:r>
            <a:r>
              <a:rPr lang="en-US" sz="1600" dirty="0">
                <a:solidFill>
                  <a:srgbClr val="353535"/>
                </a:solidFill>
                <a:latin typeface="Consolas" panose="020B0609020204030204" pitchFamily="49" charset="0"/>
              </a:rPr>
              <a:t> -Name "Virtual Machine MAS-SUS01" -Verbose </a:t>
            </a:r>
          </a:p>
          <a:p>
            <a:pPr marL="342900" indent="-342900">
              <a:buFont typeface="Wingdings" panose="05000000000000000000" pitchFamily="2" charset="2"/>
              <a:buChar char="§"/>
            </a:pPr>
            <a:r>
              <a:rPr lang="en-US" sz="1600" dirty="0">
                <a:solidFill>
                  <a:srgbClr val="353535"/>
                </a:solidFill>
                <a:latin typeface="Consolas" panose="020B0609020204030204" pitchFamily="49" charset="0"/>
              </a:rPr>
              <a:t>Start-</a:t>
            </a:r>
            <a:r>
              <a:rPr lang="en-US" sz="1600" dirty="0" err="1">
                <a:solidFill>
                  <a:srgbClr val="353535"/>
                </a:solidFill>
                <a:latin typeface="Consolas" panose="020B0609020204030204" pitchFamily="49" charset="0"/>
              </a:rPr>
              <a:t>ClusterResource</a:t>
            </a:r>
            <a:r>
              <a:rPr lang="en-US" sz="1600" dirty="0">
                <a:solidFill>
                  <a:srgbClr val="353535"/>
                </a:solidFill>
                <a:latin typeface="Consolas" panose="020B0609020204030204" pitchFamily="49" charset="0"/>
              </a:rPr>
              <a:t> -Name "Virtual Machine MAS-Xrp01" -Verbose </a:t>
            </a:r>
          </a:p>
          <a:p>
            <a:pPr marL="342900" indent="-342900">
              <a:buFont typeface="Wingdings" panose="05000000000000000000" pitchFamily="2" charset="2"/>
              <a:buChar char="§"/>
            </a:pPr>
            <a:r>
              <a:rPr lang="en-US" sz="1600" dirty="0">
                <a:solidFill>
                  <a:srgbClr val="353535"/>
                </a:solidFill>
                <a:latin typeface="Consolas" panose="020B0609020204030204" pitchFamily="49" charset="0"/>
              </a:rPr>
              <a:t>Start-</a:t>
            </a:r>
            <a:r>
              <a:rPr lang="en-US" sz="1600" dirty="0" err="1">
                <a:solidFill>
                  <a:srgbClr val="353535"/>
                </a:solidFill>
                <a:latin typeface="Consolas" panose="020B0609020204030204" pitchFamily="49" charset="0"/>
              </a:rPr>
              <a:t>ClusterResource</a:t>
            </a:r>
            <a:r>
              <a:rPr lang="en-US" sz="1600" dirty="0">
                <a:solidFill>
                  <a:srgbClr val="353535"/>
                </a:solidFill>
                <a:latin typeface="Consolas" panose="020B0609020204030204" pitchFamily="49" charset="0"/>
              </a:rPr>
              <a:t> -Name "Virtual Machine MAS-WAS01" -Verbose </a:t>
            </a:r>
          </a:p>
          <a:p>
            <a:pPr marL="342900" indent="-342900">
              <a:buFont typeface="Wingdings" panose="05000000000000000000" pitchFamily="2" charset="2"/>
              <a:buChar char="§"/>
            </a:pPr>
            <a:r>
              <a:rPr lang="en-US" sz="1600" dirty="0">
                <a:solidFill>
                  <a:srgbClr val="353535"/>
                </a:solidFill>
                <a:latin typeface="Consolas" panose="020B0609020204030204" pitchFamily="49" charset="0"/>
              </a:rPr>
              <a:t>Start-</a:t>
            </a:r>
            <a:r>
              <a:rPr lang="en-US" sz="1600" dirty="0" err="1">
                <a:solidFill>
                  <a:srgbClr val="353535"/>
                </a:solidFill>
                <a:latin typeface="Consolas" panose="020B0609020204030204" pitchFamily="49" charset="0"/>
              </a:rPr>
              <a:t>ClusterResource</a:t>
            </a:r>
            <a:r>
              <a:rPr lang="en-US" sz="1600" dirty="0">
                <a:solidFill>
                  <a:srgbClr val="353535"/>
                </a:solidFill>
                <a:latin typeface="Consolas" panose="020B0609020204030204" pitchFamily="49" charset="0"/>
              </a:rPr>
              <a:t> -Name "Virtual Machine MAS-Con01" –Verbose</a:t>
            </a:r>
            <a:endParaRPr lang="en-US" sz="600" dirty="0">
              <a:solidFill>
                <a:srgbClr val="353535"/>
              </a:solidFill>
              <a:latin typeface="Consolas" panose="020B0609020204030204" pitchFamily="49" charset="0"/>
            </a:endParaRPr>
          </a:p>
        </p:txBody>
      </p:sp>
      <p:sp>
        <p:nvSpPr>
          <p:cNvPr id="5" name="Content Placeholder 2">
            <a:extLst>
              <a:ext uri="{FF2B5EF4-FFF2-40B4-BE49-F238E27FC236}">
                <a16:creationId xmlns:a16="http://schemas.microsoft.com/office/drawing/2014/main" id="{F13CCCCB-E15A-4F4E-BD40-E666DB64BB53}"/>
              </a:ext>
            </a:extLst>
          </p:cNvPr>
          <p:cNvSpPr txBox="1">
            <a:spLocks/>
          </p:cNvSpPr>
          <p:nvPr/>
        </p:nvSpPr>
        <p:spPr>
          <a:xfrm>
            <a:off x="194169" y="740652"/>
            <a:ext cx="11530264" cy="517065"/>
          </a:xfrm>
          <a:prstGeom prst="rect">
            <a:avLst/>
          </a:prstGeom>
        </p:spPr>
        <p:txBody>
          <a:bodyPr vert="horz" wrap="square" lIns="146304" tIns="91440" rIns="146304" bIns="91440" rtlCol="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Bef>
                <a:spcPts val="0"/>
              </a:spcBef>
              <a:spcAft>
                <a:spcPts val="2000"/>
              </a:spcAft>
              <a:buSzTx/>
              <a:buNone/>
              <a:defRPr/>
            </a:pPr>
            <a:r>
              <a:rPr lang="en-US" sz="2400" b="1" dirty="0">
                <a:solidFill>
                  <a:srgbClr val="FF0000"/>
                </a:solidFill>
                <a:latin typeface="Segoe UI" panose="020B0502040204020203" pitchFamily="34" charset="0"/>
                <a:cs typeface="Segoe UI" panose="020B0502040204020203" pitchFamily="34" charset="0"/>
              </a:rPr>
              <a:t>Below commands are applicable </a:t>
            </a:r>
            <a:r>
              <a:rPr lang="en-US" sz="2400" b="1" i="1" u="sng" dirty="0">
                <a:solidFill>
                  <a:srgbClr val="FF0000"/>
                </a:solidFill>
                <a:latin typeface="Segoe UI" panose="020B0502040204020203" pitchFamily="34" charset="0"/>
                <a:cs typeface="Segoe UI" panose="020B0502040204020203" pitchFamily="34" charset="0"/>
              </a:rPr>
              <a:t>ONLY</a:t>
            </a:r>
            <a:r>
              <a:rPr lang="en-US" sz="2400" b="1" dirty="0">
                <a:solidFill>
                  <a:srgbClr val="FF0000"/>
                </a:solidFill>
                <a:latin typeface="Segoe UI" panose="020B0502040204020203" pitchFamily="34" charset="0"/>
                <a:cs typeface="Segoe UI" panose="020B0502040204020203" pitchFamily="34" charset="0"/>
              </a:rPr>
              <a:t> to Azure Stack Development Kit</a:t>
            </a:r>
            <a:endParaRPr kumimoji="0" lang="en-US" sz="2800" b="0" i="0" u="none" strike="noStrike" kern="1200" cap="none" spc="0" normalizeH="0" baseline="0" noProof="0" dirty="0">
              <a:ln>
                <a:noFill/>
              </a:ln>
              <a:solidFill>
                <a:srgbClr val="FF0000"/>
              </a:solidFill>
              <a:effectLst/>
              <a:uLnTx/>
              <a:uFillTx/>
              <a:latin typeface="Segoe UI Light"/>
            </a:endParaRPr>
          </a:p>
        </p:txBody>
      </p:sp>
    </p:spTree>
    <p:extLst>
      <p:ext uri="{BB962C8B-B14F-4D97-AF65-F5344CB8AC3E}">
        <p14:creationId xmlns:p14="http://schemas.microsoft.com/office/powerpoint/2010/main" val="420245683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B4CEC1-FFCC-4B98-9235-C41DAFCEED60}"/>
              </a:ext>
            </a:extLst>
          </p:cNvPr>
          <p:cNvSpPr>
            <a:spLocks noGrp="1"/>
          </p:cNvSpPr>
          <p:nvPr>
            <p:ph type="title"/>
          </p:nvPr>
        </p:nvSpPr>
        <p:spPr>
          <a:xfrm>
            <a:off x="-13230" y="0"/>
            <a:ext cx="12174750" cy="917575"/>
          </a:xfrm>
        </p:spPr>
        <p:txBody>
          <a:bodyPr/>
          <a:lstStyle/>
          <a:p>
            <a:r>
              <a:rPr lang="en-US" sz="4400" dirty="0"/>
              <a:t>Is the Azure Stack Hub Endpoint running and reachable</a:t>
            </a:r>
            <a:r>
              <a:rPr lang="en-US" dirty="0"/>
              <a:t>?</a:t>
            </a:r>
          </a:p>
        </p:txBody>
      </p:sp>
      <p:pic>
        <p:nvPicPr>
          <p:cNvPr id="2" name="Picture 1">
            <a:extLst>
              <a:ext uri="{FF2B5EF4-FFF2-40B4-BE49-F238E27FC236}">
                <a16:creationId xmlns:a16="http://schemas.microsoft.com/office/drawing/2014/main" id="{290CA9B0-A0B8-411D-8419-1AB9CF0E5846}"/>
              </a:ext>
            </a:extLst>
          </p:cNvPr>
          <p:cNvPicPr>
            <a:picLocks noChangeAspect="1"/>
          </p:cNvPicPr>
          <p:nvPr/>
        </p:nvPicPr>
        <p:blipFill>
          <a:blip r:embed="rId3"/>
          <a:stretch>
            <a:fillRect/>
          </a:stretch>
        </p:blipFill>
        <p:spPr>
          <a:xfrm>
            <a:off x="2513472" y="2632959"/>
            <a:ext cx="7409530" cy="4319406"/>
          </a:xfrm>
          <a:prstGeom prst="rect">
            <a:avLst/>
          </a:prstGeom>
        </p:spPr>
      </p:pic>
      <p:sp>
        <p:nvSpPr>
          <p:cNvPr id="4" name="TextBox 3">
            <a:extLst>
              <a:ext uri="{FF2B5EF4-FFF2-40B4-BE49-F238E27FC236}">
                <a16:creationId xmlns:a16="http://schemas.microsoft.com/office/drawing/2014/main" id="{EF07DCC1-3000-4EA3-AF49-42EC6D9A1FB8}"/>
              </a:ext>
            </a:extLst>
          </p:cNvPr>
          <p:cNvSpPr txBox="1"/>
          <p:nvPr/>
        </p:nvSpPr>
        <p:spPr>
          <a:xfrm>
            <a:off x="793407" y="1317592"/>
            <a:ext cx="10972800" cy="1295739"/>
          </a:xfrm>
          <a:prstGeom prst="rect">
            <a:avLst/>
          </a:prstGeom>
          <a:noFill/>
        </p:spPr>
        <p:txBody>
          <a:bodyPr wrap="square" lIns="182880" tIns="146304" rIns="182880" bIns="146304" rtlCol="0">
            <a:spAutoFit/>
          </a:bodyPr>
          <a:lstStyle/>
          <a:p>
            <a:pPr marL="0" marR="0" lvl="0" indent="0" algn="l" defTabSz="932742" rtl="0" eaLnBrk="1" fontAlgn="auto" latinLnBrk="0" hangingPunct="1">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These </a:t>
            </a:r>
            <a:r>
              <a:rPr kumimoji="0" lang="en-US" sz="2000"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rPr>
              <a:t>EndPoints</a:t>
            </a:r>
            <a:r>
              <a:rPr kumimoji="0" lang="en-US" sz="20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 (previous slide) are all the Key Roles running as specific portions of the Azure Stack Hub technology suite!</a:t>
            </a:r>
          </a:p>
          <a:p>
            <a:pPr marL="0" marR="0" lvl="0" indent="0" algn="l" defTabSz="932742" rtl="0" eaLnBrk="1" fontAlgn="auto" latinLnBrk="0" hangingPunct="1">
              <a:spcBef>
                <a:spcPts val="0"/>
              </a:spcBef>
              <a:spcAft>
                <a:spcPts val="600"/>
              </a:spcAft>
              <a:buClrTx/>
              <a:buSzTx/>
              <a:buFontTx/>
              <a:buNone/>
              <a:tabLst/>
              <a:defRPr/>
            </a:pPr>
            <a:r>
              <a:rPr kumimoji="0" lang="en-US" sz="2000" b="1" i="0" u="none" strike="noStrike" kern="1200" cap="none" spc="0" normalizeH="0" baseline="0" noProof="0" dirty="0">
                <a:ln>
                  <a:noFill/>
                </a:ln>
                <a:solidFill>
                  <a:schemeClr val="accent2">
                    <a:lumMod val="75000"/>
                    <a:lumOff val="25000"/>
                  </a:schemeClr>
                </a:solidFill>
                <a:effectLst/>
                <a:uLnTx/>
                <a:uFillTx/>
                <a:latin typeface="Segoe UI Semilight"/>
                <a:ea typeface="+mn-ea"/>
                <a:cs typeface="+mn-cs"/>
              </a:rPr>
              <a:t>AzS-ERCS01</a:t>
            </a:r>
            <a:r>
              <a:rPr kumimoji="0" lang="en-US" sz="20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 is the </a:t>
            </a:r>
            <a:r>
              <a:rPr kumimoji="0" lang="en-US" sz="2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E</a:t>
            </a:r>
            <a:r>
              <a:rPr kumimoji="0" lang="en-US" sz="20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mergency </a:t>
            </a:r>
            <a:r>
              <a:rPr kumimoji="0" lang="en-US" sz="2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R</a:t>
            </a:r>
            <a:r>
              <a:rPr kumimoji="0" lang="en-US" sz="20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ecovery </a:t>
            </a:r>
            <a:r>
              <a:rPr kumimoji="0" lang="en-US" sz="2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a:t>
            </a:r>
            <a:r>
              <a:rPr kumimoji="0" lang="en-US" sz="20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onsole</a:t>
            </a:r>
          </a:p>
        </p:txBody>
      </p:sp>
      <p:sp>
        <p:nvSpPr>
          <p:cNvPr id="5" name="Rectangle 4">
            <a:extLst>
              <a:ext uri="{FF2B5EF4-FFF2-40B4-BE49-F238E27FC236}">
                <a16:creationId xmlns:a16="http://schemas.microsoft.com/office/drawing/2014/main" id="{F576BD94-4D6B-4603-9524-EF0B865816BB}"/>
              </a:ext>
            </a:extLst>
          </p:cNvPr>
          <p:cNvSpPr/>
          <p:nvPr/>
        </p:nvSpPr>
        <p:spPr bwMode="auto">
          <a:xfrm>
            <a:off x="2179637" y="4670737"/>
            <a:ext cx="8077200" cy="304800"/>
          </a:xfrm>
          <a:prstGeom prst="rect">
            <a:avLst/>
          </a:prstGeom>
          <a:noFill/>
          <a:ln w="28575">
            <a:solidFill>
              <a:srgbClr val="D83B01"/>
            </a:solidFill>
            <a:headEnd type="none" w="med" len="med"/>
            <a:tailEnd type="none" w="med" len="med"/>
          </a:ln>
          <a:effectLst>
            <a:outerShdw blurRad="50800" dist="50800" dir="5400000" algn="ctr" rotWithShape="0">
              <a:schemeClr val="tx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E78220FB-7DE0-434A-B754-1A7155D9DFB6}"/>
              </a:ext>
            </a:extLst>
          </p:cNvPr>
          <p:cNvCxnSpPr>
            <a:cxnSpLocks/>
          </p:cNvCxnSpPr>
          <p:nvPr/>
        </p:nvCxnSpPr>
        <p:spPr>
          <a:xfrm>
            <a:off x="1951037" y="2413225"/>
            <a:ext cx="439069" cy="2257512"/>
          </a:xfrm>
          <a:prstGeom prst="straightConnector1">
            <a:avLst/>
          </a:prstGeom>
          <a:ln w="22225">
            <a:solidFill>
              <a:schemeClr val="accent2">
                <a:lumMod val="90000"/>
                <a:lumOff val="10000"/>
              </a:schemeClr>
            </a:solidFill>
            <a:headEnd type="none"/>
            <a:tailEnd type="triangle"/>
          </a:ln>
          <a:effectLst>
            <a:outerShdw blurRad="50800" dist="50800" dir="5400000" algn="ctr" rotWithShape="0">
              <a:schemeClr val="accent1">
                <a:lumMod val="50000"/>
              </a:schemeClr>
            </a:outerShdw>
          </a:effectLst>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633768BB-3D21-4F14-BC3F-C0169E850580}"/>
              </a:ext>
            </a:extLst>
          </p:cNvPr>
          <p:cNvSpPr txBox="1">
            <a:spLocks/>
          </p:cNvSpPr>
          <p:nvPr/>
        </p:nvSpPr>
        <p:spPr>
          <a:xfrm>
            <a:off x="247617" y="838883"/>
            <a:ext cx="11530264" cy="517065"/>
          </a:xfrm>
          <a:prstGeom prst="rect">
            <a:avLst/>
          </a:prstGeom>
        </p:spPr>
        <p:txBody>
          <a:bodyPr vert="horz" wrap="square" lIns="146304" tIns="91440" rIns="146304" bIns="91440" rtlCol="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Bef>
                <a:spcPts val="0"/>
              </a:spcBef>
              <a:spcAft>
                <a:spcPts val="2000"/>
              </a:spcAft>
              <a:buSzTx/>
              <a:buNone/>
              <a:defRPr/>
            </a:pPr>
            <a:r>
              <a:rPr lang="en-US" sz="2400" b="1" dirty="0">
                <a:solidFill>
                  <a:srgbClr val="FF0000"/>
                </a:solidFill>
                <a:latin typeface="Segoe UI" panose="020B0502040204020203" pitchFamily="34" charset="0"/>
                <a:cs typeface="Segoe UI" panose="020B0502040204020203" pitchFamily="34" charset="0"/>
              </a:rPr>
              <a:t>Below procedure is applicable </a:t>
            </a:r>
            <a:r>
              <a:rPr lang="en-US" sz="2400" b="1" i="1" u="sng" dirty="0">
                <a:solidFill>
                  <a:srgbClr val="FF0000"/>
                </a:solidFill>
                <a:latin typeface="Segoe UI" panose="020B0502040204020203" pitchFamily="34" charset="0"/>
                <a:cs typeface="Segoe UI" panose="020B0502040204020203" pitchFamily="34" charset="0"/>
              </a:rPr>
              <a:t>ONLY</a:t>
            </a:r>
            <a:r>
              <a:rPr lang="en-US" sz="2400" b="1" dirty="0">
                <a:solidFill>
                  <a:srgbClr val="FF0000"/>
                </a:solidFill>
                <a:latin typeface="Segoe UI" panose="020B0502040204020203" pitchFamily="34" charset="0"/>
                <a:cs typeface="Segoe UI" panose="020B0502040204020203" pitchFamily="34" charset="0"/>
              </a:rPr>
              <a:t> to Azure Stack Development Kit</a:t>
            </a:r>
            <a:endParaRPr kumimoji="0" lang="en-US" sz="2800" b="0" i="0" u="none" strike="noStrike" kern="1200" cap="none" spc="0" normalizeH="0" baseline="0" noProof="0" dirty="0">
              <a:ln>
                <a:noFill/>
              </a:ln>
              <a:solidFill>
                <a:srgbClr val="FF0000"/>
              </a:solidFill>
              <a:effectLst/>
              <a:uLnTx/>
              <a:uFillTx/>
              <a:latin typeface="Segoe UI Light"/>
            </a:endParaRPr>
          </a:p>
        </p:txBody>
      </p:sp>
    </p:spTree>
    <p:extLst>
      <p:ext uri="{BB962C8B-B14F-4D97-AF65-F5344CB8AC3E}">
        <p14:creationId xmlns:p14="http://schemas.microsoft.com/office/powerpoint/2010/main" val="372365668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85979D-7F0A-4962-81D1-0439F97221FC}"/>
              </a:ext>
            </a:extLst>
          </p:cNvPr>
          <p:cNvSpPr>
            <a:spLocks noGrp="1"/>
          </p:cNvSpPr>
          <p:nvPr>
            <p:ph type="title"/>
          </p:nvPr>
        </p:nvSpPr>
        <p:spPr>
          <a:xfrm>
            <a:off x="-1" y="0"/>
            <a:ext cx="12238037" cy="917575"/>
          </a:xfrm>
        </p:spPr>
        <p:txBody>
          <a:bodyPr/>
          <a:lstStyle/>
          <a:p>
            <a:r>
              <a:rPr lang="en-US" sz="4000"/>
              <a:t>Ensure the trace collector services are running to get data</a:t>
            </a:r>
          </a:p>
        </p:txBody>
      </p:sp>
      <p:sp>
        <p:nvSpPr>
          <p:cNvPr id="4" name="Text Placeholder 3">
            <a:extLst>
              <a:ext uri="{FF2B5EF4-FFF2-40B4-BE49-F238E27FC236}">
                <a16:creationId xmlns:a16="http://schemas.microsoft.com/office/drawing/2014/main" id="{D331F350-EA8A-425B-A609-0B5C04E12309}"/>
              </a:ext>
            </a:extLst>
          </p:cNvPr>
          <p:cNvSpPr>
            <a:spLocks noGrp="1"/>
          </p:cNvSpPr>
          <p:nvPr>
            <p:ph type="body" sz="quarter" idx="10"/>
          </p:nvPr>
        </p:nvSpPr>
        <p:spPr>
          <a:xfrm>
            <a:off x="274702" y="1211287"/>
            <a:ext cx="11888787" cy="1071062"/>
          </a:xfrm>
        </p:spPr>
        <p:txBody>
          <a:bodyPr/>
          <a:lstStyle/>
          <a:p>
            <a:r>
              <a:rPr lang="en-US" sz="3200" dirty="0"/>
              <a:t>This service runs on the host and the VM’s, but all data is stored on the Azure Stack Hub host</a:t>
            </a:r>
          </a:p>
        </p:txBody>
      </p:sp>
      <p:pic>
        <p:nvPicPr>
          <p:cNvPr id="5" name="Picture 4">
            <a:extLst>
              <a:ext uri="{FF2B5EF4-FFF2-40B4-BE49-F238E27FC236}">
                <a16:creationId xmlns:a16="http://schemas.microsoft.com/office/drawing/2014/main" id="{7EEE4A4A-54F6-4134-A615-7C8156B5711D}"/>
              </a:ext>
            </a:extLst>
          </p:cNvPr>
          <p:cNvPicPr>
            <a:picLocks noChangeAspect="1"/>
          </p:cNvPicPr>
          <p:nvPr/>
        </p:nvPicPr>
        <p:blipFill>
          <a:blip r:embed="rId3"/>
          <a:stretch>
            <a:fillRect/>
          </a:stretch>
        </p:blipFill>
        <p:spPr>
          <a:xfrm>
            <a:off x="655637" y="2516274"/>
            <a:ext cx="11507852" cy="3266964"/>
          </a:xfrm>
          <a:prstGeom prst="rect">
            <a:avLst/>
          </a:prstGeom>
        </p:spPr>
      </p:pic>
      <p:cxnSp>
        <p:nvCxnSpPr>
          <p:cNvPr id="6" name="Straight Arrow Connector 5">
            <a:extLst>
              <a:ext uri="{FF2B5EF4-FFF2-40B4-BE49-F238E27FC236}">
                <a16:creationId xmlns:a16="http://schemas.microsoft.com/office/drawing/2014/main" id="{A30C7704-7139-4BD6-BE79-610576AB5666}"/>
              </a:ext>
            </a:extLst>
          </p:cNvPr>
          <p:cNvCxnSpPr>
            <a:cxnSpLocks/>
          </p:cNvCxnSpPr>
          <p:nvPr/>
        </p:nvCxnSpPr>
        <p:spPr>
          <a:xfrm>
            <a:off x="436102" y="2282349"/>
            <a:ext cx="600535" cy="3119913"/>
          </a:xfrm>
          <a:prstGeom prst="straightConnector1">
            <a:avLst/>
          </a:prstGeom>
          <a:ln w="22225">
            <a:solidFill>
              <a:schemeClr val="accent2">
                <a:lumMod val="90000"/>
                <a:lumOff val="10000"/>
              </a:schemeClr>
            </a:solidFill>
            <a:headEnd type="none"/>
            <a:tailEnd type="triangle"/>
          </a:ln>
          <a:effectLst>
            <a:outerShdw blurRad="50800" dist="50800" dir="5400000" algn="ctr" rotWithShape="0">
              <a:schemeClr val="accent1">
                <a:lumMod val="50000"/>
              </a:schemeClr>
            </a:outerShdw>
          </a:effectLst>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D8A6AB0B-586C-4A5C-9D3C-CF84D50291B1}"/>
              </a:ext>
            </a:extLst>
          </p:cNvPr>
          <p:cNvSpPr/>
          <p:nvPr/>
        </p:nvSpPr>
        <p:spPr bwMode="auto">
          <a:xfrm>
            <a:off x="622425" y="5402262"/>
            <a:ext cx="11541063" cy="380976"/>
          </a:xfrm>
          <a:prstGeom prst="rect">
            <a:avLst/>
          </a:prstGeom>
          <a:noFill/>
          <a:ln w="28575">
            <a:solidFill>
              <a:srgbClr val="D83B01"/>
            </a:solidFill>
            <a:headEnd type="none" w="med" len="med"/>
            <a:tailEnd type="none" w="med" len="med"/>
          </a:ln>
          <a:effectLst>
            <a:outerShdw blurRad="50800" dist="50800" dir="5400000" algn="ctr" rotWithShape="0">
              <a:schemeClr val="tx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Content Placeholder 2">
            <a:extLst>
              <a:ext uri="{FF2B5EF4-FFF2-40B4-BE49-F238E27FC236}">
                <a16:creationId xmlns:a16="http://schemas.microsoft.com/office/drawing/2014/main" id="{8C355ED5-FB23-490F-B57C-4D522F4D71E1}"/>
              </a:ext>
            </a:extLst>
          </p:cNvPr>
          <p:cNvSpPr txBox="1">
            <a:spLocks/>
          </p:cNvSpPr>
          <p:nvPr/>
        </p:nvSpPr>
        <p:spPr>
          <a:xfrm>
            <a:off x="247617" y="714528"/>
            <a:ext cx="11530264" cy="517065"/>
          </a:xfrm>
          <a:prstGeom prst="rect">
            <a:avLst/>
          </a:prstGeom>
        </p:spPr>
        <p:txBody>
          <a:bodyPr vert="horz" wrap="square" lIns="146304" tIns="91440" rIns="146304" bIns="91440" rtlCol="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Bef>
                <a:spcPts val="0"/>
              </a:spcBef>
              <a:spcAft>
                <a:spcPts val="2000"/>
              </a:spcAft>
              <a:buSzTx/>
              <a:buNone/>
              <a:defRPr/>
            </a:pPr>
            <a:r>
              <a:rPr lang="en-US" sz="2400" b="1" dirty="0">
                <a:solidFill>
                  <a:srgbClr val="FF0000"/>
                </a:solidFill>
                <a:latin typeface="Segoe UI" panose="020B0502040204020203" pitchFamily="34" charset="0"/>
                <a:cs typeface="Segoe UI" panose="020B0502040204020203" pitchFamily="34" charset="0"/>
              </a:rPr>
              <a:t>Below procedure is applicable </a:t>
            </a:r>
            <a:r>
              <a:rPr lang="en-US" sz="2400" b="1" i="1" u="sng" dirty="0">
                <a:solidFill>
                  <a:srgbClr val="FF0000"/>
                </a:solidFill>
                <a:latin typeface="Segoe UI" panose="020B0502040204020203" pitchFamily="34" charset="0"/>
                <a:cs typeface="Segoe UI" panose="020B0502040204020203" pitchFamily="34" charset="0"/>
              </a:rPr>
              <a:t>ONLY</a:t>
            </a:r>
            <a:r>
              <a:rPr lang="en-US" sz="2400" b="1" dirty="0">
                <a:solidFill>
                  <a:srgbClr val="FF0000"/>
                </a:solidFill>
                <a:latin typeface="Segoe UI" panose="020B0502040204020203" pitchFamily="34" charset="0"/>
                <a:cs typeface="Segoe UI" panose="020B0502040204020203" pitchFamily="34" charset="0"/>
              </a:rPr>
              <a:t> to Azure Stack Development Kit</a:t>
            </a:r>
            <a:endParaRPr kumimoji="0" lang="en-US" sz="2800" b="0" i="0" u="none" strike="noStrike" kern="1200" cap="none" spc="0" normalizeH="0" baseline="0" noProof="0" dirty="0">
              <a:ln>
                <a:noFill/>
              </a:ln>
              <a:solidFill>
                <a:srgbClr val="FF0000"/>
              </a:solidFill>
              <a:effectLst/>
              <a:uLnTx/>
              <a:uFillTx/>
              <a:latin typeface="Segoe UI Light"/>
            </a:endParaRPr>
          </a:p>
        </p:txBody>
      </p:sp>
    </p:spTree>
    <p:extLst>
      <p:ext uri="{BB962C8B-B14F-4D97-AF65-F5344CB8AC3E}">
        <p14:creationId xmlns:p14="http://schemas.microsoft.com/office/powerpoint/2010/main" val="371361771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0DA2B-113A-4281-ACEE-BDA50D16DD0B}"/>
              </a:ext>
            </a:extLst>
          </p:cNvPr>
          <p:cNvSpPr>
            <a:spLocks noGrp="1"/>
          </p:cNvSpPr>
          <p:nvPr>
            <p:ph type="title"/>
          </p:nvPr>
        </p:nvSpPr>
        <p:spPr/>
        <p:txBody>
          <a:bodyPr/>
          <a:lstStyle/>
          <a:p>
            <a:r>
              <a:rPr lang="en-US"/>
              <a:t>Get-</a:t>
            </a:r>
            <a:r>
              <a:rPr lang="en-US" err="1"/>
              <a:t>AzureStackLog</a:t>
            </a:r>
            <a:r>
              <a:rPr lang="en-US"/>
              <a:t> on the ASDK</a:t>
            </a:r>
          </a:p>
        </p:txBody>
      </p:sp>
      <p:sp>
        <p:nvSpPr>
          <p:cNvPr id="3" name="Text Placeholder 2">
            <a:extLst>
              <a:ext uri="{FF2B5EF4-FFF2-40B4-BE49-F238E27FC236}">
                <a16:creationId xmlns:a16="http://schemas.microsoft.com/office/drawing/2014/main" id="{A3B0F8F2-B1C6-45EA-8969-DEA8821D9AFD}"/>
              </a:ext>
            </a:extLst>
          </p:cNvPr>
          <p:cNvSpPr>
            <a:spLocks noGrp="1"/>
          </p:cNvSpPr>
          <p:nvPr>
            <p:ph type="body" sz="quarter" idx="10"/>
          </p:nvPr>
        </p:nvSpPr>
        <p:spPr>
          <a:xfrm>
            <a:off x="273843" y="754062"/>
            <a:ext cx="11888787" cy="5681555"/>
          </a:xfrm>
        </p:spPr>
        <p:txBody>
          <a:bodyPr vert="horz" wrap="square" lIns="146304" tIns="91440" rIns="146304" bIns="91440" rtlCol="0" anchor="t">
            <a:spAutoFit/>
          </a:bodyPr>
          <a:lstStyle/>
          <a:p>
            <a:r>
              <a:rPr lang="en-US" sz="1800" b="1">
                <a:latin typeface="Segoe UI" panose="020B0502040204020203" pitchFamily="34" charset="0"/>
                <a:cs typeface="Segoe UI" panose="020B0502040204020203" pitchFamily="34" charset="0"/>
              </a:rPr>
              <a:t>Log in as </a:t>
            </a:r>
            <a:r>
              <a:rPr lang="en-US" sz="1800" b="1" err="1">
                <a:latin typeface="Segoe UI" panose="020B0502040204020203" pitchFamily="34" charset="0"/>
                <a:cs typeface="Segoe UI" panose="020B0502040204020203" pitchFamily="34" charset="0"/>
              </a:rPr>
              <a:t>AzureStack</a:t>
            </a:r>
            <a:r>
              <a:rPr lang="en-US" sz="1800" b="1">
                <a:latin typeface="Segoe UI" panose="020B0502040204020203" pitchFamily="34" charset="0"/>
                <a:cs typeface="Segoe UI" panose="020B0502040204020203" pitchFamily="34" charset="0"/>
              </a:rPr>
              <a:t>\</a:t>
            </a:r>
            <a:r>
              <a:rPr lang="en-US" sz="1800" b="1" err="1">
                <a:latin typeface="Segoe UI" panose="020B0502040204020203" pitchFamily="34" charset="0"/>
                <a:cs typeface="Segoe UI" panose="020B0502040204020203" pitchFamily="34" charset="0"/>
              </a:rPr>
              <a:t>AzureStackAdmin</a:t>
            </a:r>
            <a:r>
              <a:rPr lang="en-US" sz="1800" b="1">
                <a:latin typeface="Segoe UI" panose="020B0502040204020203" pitchFamily="34" charset="0"/>
                <a:cs typeface="Segoe UI" panose="020B0502040204020203" pitchFamily="34" charset="0"/>
              </a:rPr>
              <a:t> on the host:</a:t>
            </a:r>
          </a:p>
          <a:p>
            <a:pPr marL="342900" indent="-342900">
              <a:buFont typeface="Wingdings" panose="05000000000000000000" pitchFamily="2" charset="2"/>
              <a:buChar char="§"/>
            </a:pPr>
            <a:r>
              <a:rPr lang="en-US" sz="1800"/>
              <a:t>Open a PowerShell window as an administrator</a:t>
            </a:r>
            <a:endParaRPr lang="en-US" sz="1800">
              <a:cs typeface="Segoe UI Light"/>
            </a:endParaRPr>
          </a:p>
          <a:p>
            <a:pPr marL="285750" indent="-285750">
              <a:buFont typeface="Wingdings,Sans-Serif" panose="05000000000000000000" pitchFamily="2" charset="2"/>
              <a:buChar char="§"/>
            </a:pPr>
            <a:r>
              <a:rPr lang="en-US" sz="1800"/>
              <a:t>Run Get-</a:t>
            </a:r>
            <a:r>
              <a:rPr lang="en-US" sz="1800" err="1"/>
              <a:t>AzureStackLog</a:t>
            </a:r>
            <a:r>
              <a:rPr lang="en-US" sz="1800"/>
              <a:t> </a:t>
            </a:r>
            <a:r>
              <a:rPr lang="en-US" sz="1800">
                <a:solidFill>
                  <a:srgbClr val="000000"/>
                </a:solidFill>
              </a:rPr>
              <a:t>-</a:t>
            </a:r>
            <a:r>
              <a:rPr lang="en-US" sz="1800" err="1">
                <a:solidFill>
                  <a:srgbClr val="000000"/>
                </a:solidFill>
              </a:rPr>
              <a:t>OutputSharePath</a:t>
            </a:r>
            <a:r>
              <a:rPr lang="en-US" sz="1800">
                <a:solidFill>
                  <a:srgbClr val="000000"/>
                </a:solidFill>
              </a:rPr>
              <a:t> &lt;PATH&gt;</a:t>
            </a:r>
            <a:r>
              <a:rPr lang="en-US" sz="1800">
                <a:solidFill>
                  <a:srgbClr val="000000"/>
                </a:solidFill>
                <a:cs typeface="Segoe UI Light"/>
              </a:rPr>
              <a:t> -</a:t>
            </a:r>
            <a:r>
              <a:rPr lang="en-US" sz="1800" err="1">
                <a:solidFill>
                  <a:srgbClr val="000000"/>
                </a:solidFill>
                <a:cs typeface="Segoe UI Light"/>
              </a:rPr>
              <a:t>OutputShareCredential</a:t>
            </a:r>
            <a:r>
              <a:rPr lang="en-US" sz="1800">
                <a:solidFill>
                  <a:srgbClr val="000000"/>
                </a:solidFill>
                <a:cs typeface="Segoe UI Light"/>
              </a:rPr>
              <a:t> $cred</a:t>
            </a:r>
            <a:endParaRPr lang="en-US" sz="1800">
              <a:cs typeface="Segoe UI Light"/>
            </a:endParaRPr>
          </a:p>
          <a:p>
            <a:endParaRPr lang="en-US" sz="1800">
              <a:cs typeface="Segoe UI Light"/>
            </a:endParaRPr>
          </a:p>
          <a:p>
            <a:r>
              <a:rPr lang="en-US" sz="1800" b="1">
                <a:latin typeface="Segoe UI" panose="020B0502040204020203" pitchFamily="34" charset="0"/>
                <a:cs typeface="Segoe UI" panose="020B0502040204020203" pitchFamily="34" charset="0"/>
              </a:rPr>
              <a:t>Examples:</a:t>
            </a:r>
          </a:p>
          <a:p>
            <a:r>
              <a:rPr lang="en-US" sz="1800" b="1">
                <a:solidFill>
                  <a:schemeClr val="accent2">
                    <a:lumMod val="90000"/>
                    <a:lumOff val="10000"/>
                  </a:schemeClr>
                </a:solidFill>
              </a:rPr>
              <a:t>Collect all logs for all roles:</a:t>
            </a:r>
            <a:endParaRPr lang="en-US" sz="1800" b="1">
              <a:solidFill>
                <a:schemeClr val="accent2">
                  <a:lumMod val="90000"/>
                  <a:lumOff val="10000"/>
                </a:schemeClr>
              </a:solidFill>
              <a:cs typeface="Segoe UI Light"/>
            </a:endParaRPr>
          </a:p>
          <a:p>
            <a:pPr marL="285750" indent="-285750">
              <a:buFont typeface="Wingdings" panose="05000000000000000000" pitchFamily="2" charset="2"/>
              <a:buChar char="§"/>
            </a:pPr>
            <a:r>
              <a:rPr lang="en-US" sz="1600">
                <a:latin typeface="Consolas" panose="020B0609020204030204" pitchFamily="49" charset="0"/>
              </a:rPr>
              <a:t>Get-</a:t>
            </a:r>
            <a:r>
              <a:rPr lang="en-US" sz="1600" err="1">
                <a:latin typeface="Consolas" panose="020B0609020204030204" pitchFamily="49" charset="0"/>
              </a:rPr>
              <a:t>AzureStackLog</a:t>
            </a:r>
            <a:r>
              <a:rPr lang="en-US" sz="1600">
                <a:latin typeface="Consolas" panose="020B0609020204030204" pitchFamily="49" charset="0"/>
              </a:rPr>
              <a:t> -</a:t>
            </a:r>
            <a:r>
              <a:rPr lang="en-US" sz="1600" err="1">
                <a:latin typeface="Consolas" panose="020B0609020204030204" pitchFamily="49" charset="0"/>
              </a:rPr>
              <a:t>OutputSharePath</a:t>
            </a:r>
            <a:r>
              <a:rPr lang="en-US" sz="1600">
                <a:latin typeface="Consolas" panose="020B0609020204030204" pitchFamily="49" charset="0"/>
              </a:rPr>
              <a:t> &lt;PATH&gt; -</a:t>
            </a:r>
            <a:r>
              <a:rPr lang="en-US" sz="1600" err="1">
                <a:latin typeface="Consolas" panose="020B0609020204030204" pitchFamily="49" charset="0"/>
              </a:rPr>
              <a:t>OutputShareCredential</a:t>
            </a:r>
            <a:r>
              <a:rPr lang="en-US" sz="1600">
                <a:latin typeface="Consolas" panose="020B0609020204030204" pitchFamily="49" charset="0"/>
              </a:rPr>
              <a:t> $cred</a:t>
            </a:r>
          </a:p>
          <a:p>
            <a:pPr marL="285750" indent="-285750">
              <a:buFont typeface="Wingdings" panose="05000000000000000000" pitchFamily="2" charset="2"/>
              <a:buChar char="§"/>
            </a:pPr>
            <a:endParaRPr lang="en-US" sz="1600">
              <a:latin typeface="Consolas" panose="020B0609020204030204" pitchFamily="49" charset="0"/>
            </a:endParaRPr>
          </a:p>
          <a:p>
            <a:r>
              <a:rPr lang="en-US" sz="1800" b="1">
                <a:solidFill>
                  <a:schemeClr val="accent2">
                    <a:lumMod val="90000"/>
                    <a:lumOff val="10000"/>
                  </a:schemeClr>
                </a:solidFill>
              </a:rPr>
              <a:t>Collect logs from just the </a:t>
            </a:r>
            <a:r>
              <a:rPr lang="en-US" sz="1800" b="1" err="1">
                <a:solidFill>
                  <a:schemeClr val="accent2">
                    <a:lumMod val="90000"/>
                    <a:lumOff val="10000"/>
                  </a:schemeClr>
                </a:solidFill>
              </a:rPr>
              <a:t>VirtualMachines</a:t>
            </a:r>
            <a:r>
              <a:rPr lang="en-US" sz="1800" b="1">
                <a:solidFill>
                  <a:schemeClr val="accent2">
                    <a:lumMod val="90000"/>
                    <a:lumOff val="10000"/>
                  </a:schemeClr>
                </a:solidFill>
              </a:rPr>
              <a:t> and BareMetal roles:</a:t>
            </a:r>
            <a:endParaRPr lang="en-US" sz="1800" b="1">
              <a:solidFill>
                <a:schemeClr val="accent2">
                  <a:lumMod val="90000"/>
                  <a:lumOff val="10000"/>
                </a:schemeClr>
              </a:solidFill>
              <a:cs typeface="Segoe UI Light"/>
            </a:endParaRPr>
          </a:p>
          <a:p>
            <a:pPr marL="285750" indent="-285750">
              <a:buFont typeface="Wingdings,Sans-Serif" panose="05000000000000000000" pitchFamily="2" charset="2"/>
              <a:buChar char="§"/>
            </a:pPr>
            <a:r>
              <a:rPr lang="en-US" sz="1600">
                <a:latin typeface="Consolas" panose="020B0609020204030204" pitchFamily="49" charset="0"/>
              </a:rPr>
              <a:t>Get-</a:t>
            </a:r>
            <a:r>
              <a:rPr lang="en-US" sz="1600" err="1">
                <a:latin typeface="Consolas" panose="020B0609020204030204" pitchFamily="49" charset="0"/>
              </a:rPr>
              <a:t>AzureStackLog</a:t>
            </a:r>
            <a:r>
              <a:rPr lang="en-US" sz="1600">
                <a:latin typeface="Consolas" panose="020B0609020204030204" pitchFamily="49" charset="0"/>
              </a:rPr>
              <a:t> </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OutputSharePath</a:t>
            </a:r>
            <a:r>
              <a:rPr lang="en-US" sz="1600">
                <a:solidFill>
                  <a:srgbClr val="000000"/>
                </a:solidFill>
                <a:latin typeface="Consolas" panose="020B0609020204030204" pitchFamily="49" charset="0"/>
              </a:rPr>
              <a:t> &lt;PATH&gt; -</a:t>
            </a:r>
            <a:r>
              <a:rPr lang="en-US" sz="1600" err="1">
                <a:solidFill>
                  <a:srgbClr val="000000"/>
                </a:solidFill>
                <a:latin typeface="Consolas" panose="020B0609020204030204" pitchFamily="49" charset="0"/>
              </a:rPr>
              <a:t>OutputShareCredential</a:t>
            </a:r>
            <a:r>
              <a:rPr lang="en-US" sz="1600">
                <a:solidFill>
                  <a:srgbClr val="000000"/>
                </a:solidFill>
                <a:latin typeface="Consolas" panose="020B0609020204030204" pitchFamily="49" charset="0"/>
              </a:rPr>
              <a:t> $cred</a:t>
            </a:r>
            <a:r>
              <a:rPr lang="en-US" sz="1600">
                <a:latin typeface="Consolas" panose="020B0609020204030204" pitchFamily="49" charset="0"/>
              </a:rPr>
              <a:t> </a:t>
            </a:r>
            <a:r>
              <a:rPr lang="en-US" sz="1600">
                <a:solidFill>
                  <a:srgbClr val="C00000"/>
                </a:solidFill>
                <a:latin typeface="Consolas" panose="020B0609020204030204" pitchFamily="49" charset="0"/>
              </a:rPr>
              <a:t>-</a:t>
            </a:r>
            <a:r>
              <a:rPr lang="en-US" sz="1600" err="1">
                <a:solidFill>
                  <a:srgbClr val="C00000"/>
                </a:solidFill>
                <a:latin typeface="Consolas" panose="020B0609020204030204" pitchFamily="49" charset="0"/>
              </a:rPr>
              <a:t>FilterByRole</a:t>
            </a:r>
            <a:r>
              <a:rPr lang="en-US" sz="1600">
                <a:solidFill>
                  <a:srgbClr val="C00000"/>
                </a:solidFill>
                <a:latin typeface="Consolas" panose="020B0609020204030204" pitchFamily="49" charset="0"/>
              </a:rPr>
              <a:t> </a:t>
            </a:r>
            <a:r>
              <a:rPr lang="en-US" sz="1600" err="1">
                <a:latin typeface="Consolas" panose="020B0609020204030204" pitchFamily="49" charset="0"/>
              </a:rPr>
              <a:t>VirtualMachines,BareMetal</a:t>
            </a:r>
            <a:endParaRPr lang="en-US" sz="1600">
              <a:latin typeface="Consolas" panose="020B0609020204030204" pitchFamily="49" charset="0"/>
            </a:endParaRPr>
          </a:p>
          <a:p>
            <a:pPr marL="285750" indent="-285750">
              <a:buFont typeface="Wingdings" panose="05000000000000000000" pitchFamily="2" charset="2"/>
              <a:buChar char="§"/>
            </a:pPr>
            <a:endParaRPr lang="en-US" sz="1600">
              <a:latin typeface="Consolas" panose="020B0609020204030204" pitchFamily="49" charset="0"/>
            </a:endParaRPr>
          </a:p>
          <a:p>
            <a:r>
              <a:rPr lang="en-US" sz="1800" b="1">
                <a:solidFill>
                  <a:schemeClr val="accent2">
                    <a:lumMod val="90000"/>
                    <a:lumOff val="10000"/>
                  </a:schemeClr>
                </a:solidFill>
              </a:rPr>
              <a:t>Collect logs from </a:t>
            </a:r>
            <a:r>
              <a:rPr lang="en-US" sz="1800" b="1" err="1">
                <a:solidFill>
                  <a:schemeClr val="accent2">
                    <a:lumMod val="90000"/>
                    <a:lumOff val="10000"/>
                  </a:schemeClr>
                </a:solidFill>
              </a:rPr>
              <a:t>VirtualMachines</a:t>
            </a:r>
            <a:r>
              <a:rPr lang="en-US" sz="1800" b="1">
                <a:solidFill>
                  <a:schemeClr val="accent2">
                    <a:lumMod val="90000"/>
                    <a:lumOff val="10000"/>
                  </a:schemeClr>
                </a:solidFill>
              </a:rPr>
              <a:t> and BareMetal roles, with date filtering for log files for the past 8 hours:</a:t>
            </a:r>
            <a:endParaRPr lang="en-US" sz="1800" b="1">
              <a:solidFill>
                <a:schemeClr val="accent2">
                  <a:lumMod val="90000"/>
                  <a:lumOff val="10000"/>
                </a:schemeClr>
              </a:solidFill>
              <a:cs typeface="Segoe UI Light"/>
            </a:endParaRPr>
          </a:p>
          <a:p>
            <a:pPr marL="285750" indent="-285750">
              <a:buFont typeface="Wingdings,Sans-Serif" panose="05000000000000000000" pitchFamily="2" charset="2"/>
              <a:buChar char="§"/>
            </a:pPr>
            <a:r>
              <a:rPr lang="en-US" sz="1600">
                <a:latin typeface="Consolas" panose="020B0609020204030204" pitchFamily="49" charset="0"/>
              </a:rPr>
              <a:t>Get-</a:t>
            </a:r>
            <a:r>
              <a:rPr lang="en-US" sz="1600" err="1">
                <a:latin typeface="Consolas" panose="020B0609020204030204" pitchFamily="49" charset="0"/>
              </a:rPr>
              <a:t>AzureStackLog</a:t>
            </a:r>
            <a:r>
              <a:rPr lang="en-US" sz="1600">
                <a:latin typeface="Consolas" panose="020B0609020204030204" pitchFamily="49" charset="0"/>
              </a:rPr>
              <a:t> </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OutputSharePath</a:t>
            </a:r>
            <a:r>
              <a:rPr lang="en-US" sz="1600">
                <a:solidFill>
                  <a:srgbClr val="000000"/>
                </a:solidFill>
                <a:latin typeface="Consolas" panose="020B0609020204030204" pitchFamily="49" charset="0"/>
              </a:rPr>
              <a:t> &lt;PATH&gt; -</a:t>
            </a:r>
            <a:r>
              <a:rPr lang="en-US" sz="1600" err="1">
                <a:solidFill>
                  <a:srgbClr val="000000"/>
                </a:solidFill>
                <a:latin typeface="Consolas" panose="020B0609020204030204" pitchFamily="49" charset="0"/>
              </a:rPr>
              <a:t>OutputShareCredential</a:t>
            </a:r>
            <a:r>
              <a:rPr lang="en-US" sz="1600">
                <a:solidFill>
                  <a:srgbClr val="000000"/>
                </a:solidFill>
                <a:latin typeface="Consolas" panose="020B0609020204030204" pitchFamily="49" charset="0"/>
              </a:rPr>
              <a:t> $cred</a:t>
            </a:r>
            <a:r>
              <a:rPr lang="en-US" sz="1600">
                <a:latin typeface="Consolas" panose="020B0609020204030204" pitchFamily="49" charset="0"/>
              </a:rPr>
              <a:t> </a:t>
            </a:r>
            <a:r>
              <a:rPr lang="en-US" sz="1600">
                <a:solidFill>
                  <a:srgbClr val="C00000"/>
                </a:solidFill>
                <a:latin typeface="Consolas" panose="020B0609020204030204" pitchFamily="49" charset="0"/>
              </a:rPr>
              <a:t>-</a:t>
            </a:r>
            <a:r>
              <a:rPr lang="en-US" sz="1600" err="1">
                <a:solidFill>
                  <a:srgbClr val="C00000"/>
                </a:solidFill>
                <a:latin typeface="Consolas" panose="020B0609020204030204" pitchFamily="49" charset="0"/>
              </a:rPr>
              <a:t>FilterByRole</a:t>
            </a:r>
            <a:r>
              <a:rPr lang="en-US" sz="1600">
                <a:solidFill>
                  <a:srgbClr val="C00000"/>
                </a:solidFill>
                <a:latin typeface="Consolas" panose="020B0609020204030204" pitchFamily="49" charset="0"/>
              </a:rPr>
              <a:t> </a:t>
            </a:r>
            <a:r>
              <a:rPr lang="en-US" sz="1600" err="1">
                <a:latin typeface="Consolas" panose="020B0609020204030204" pitchFamily="49" charset="0"/>
              </a:rPr>
              <a:t>VirtualMachines,BareMetal</a:t>
            </a:r>
            <a:r>
              <a:rPr lang="en-US" sz="1600">
                <a:latin typeface="Consolas" panose="020B0609020204030204" pitchFamily="49" charset="0"/>
              </a:rPr>
              <a:t> -</a:t>
            </a:r>
            <a:r>
              <a:rPr lang="en-US" sz="1600" err="1">
                <a:latin typeface="Consolas" panose="020B0609020204030204" pitchFamily="49" charset="0"/>
              </a:rPr>
              <a:t>FromDate</a:t>
            </a:r>
            <a:r>
              <a:rPr lang="en-US" sz="1600">
                <a:latin typeface="Consolas" panose="020B0609020204030204" pitchFamily="49" charset="0"/>
              </a:rPr>
              <a:t> (Get-Date).</a:t>
            </a:r>
            <a:r>
              <a:rPr lang="en-US" sz="1600" err="1">
                <a:latin typeface="Consolas" panose="020B0609020204030204" pitchFamily="49" charset="0"/>
              </a:rPr>
              <a:t>AddHours</a:t>
            </a:r>
            <a:r>
              <a:rPr lang="en-US" sz="1600">
                <a:latin typeface="Consolas" panose="020B0609020204030204" pitchFamily="49" charset="0"/>
              </a:rPr>
              <a:t>(-8)</a:t>
            </a:r>
            <a:endParaRPr lang="en-US" sz="3200">
              <a:cs typeface="Segoe UI Light"/>
            </a:endParaRPr>
          </a:p>
          <a:p>
            <a:pPr marL="285750" indent="-285750">
              <a:buFont typeface="Wingdings" panose="05000000000000000000" pitchFamily="2" charset="2"/>
              <a:buChar char="§"/>
            </a:pPr>
            <a:endParaRPr lang="en-US" sz="1600">
              <a:latin typeface="Consolas" panose="020B0609020204030204" pitchFamily="49" charset="0"/>
            </a:endParaRPr>
          </a:p>
          <a:p>
            <a:r>
              <a:rPr lang="en-US" sz="1800" b="1">
                <a:solidFill>
                  <a:schemeClr val="accent2">
                    <a:lumMod val="90000"/>
                    <a:lumOff val="10000"/>
                  </a:schemeClr>
                </a:solidFill>
              </a:rPr>
              <a:t>Collect logs from </a:t>
            </a:r>
            <a:r>
              <a:rPr lang="en-US" sz="1800" b="1" err="1">
                <a:solidFill>
                  <a:schemeClr val="accent2">
                    <a:lumMod val="90000"/>
                    <a:lumOff val="10000"/>
                  </a:schemeClr>
                </a:solidFill>
              </a:rPr>
              <a:t>VirtualMachines</a:t>
            </a:r>
            <a:r>
              <a:rPr lang="en-US" sz="1800" b="1">
                <a:solidFill>
                  <a:schemeClr val="accent2">
                    <a:lumMod val="90000"/>
                    <a:lumOff val="10000"/>
                  </a:schemeClr>
                </a:solidFill>
              </a:rPr>
              <a:t> and BareMetal roles, with date filtering for log files for the time period between 8 hours ago and 2 hours ago:</a:t>
            </a:r>
            <a:endParaRPr lang="en-US" sz="1800" b="1">
              <a:solidFill>
                <a:schemeClr val="accent2">
                  <a:lumMod val="90000"/>
                  <a:lumOff val="10000"/>
                </a:schemeClr>
              </a:solidFill>
              <a:cs typeface="Segoe UI Light"/>
            </a:endParaRPr>
          </a:p>
          <a:p>
            <a:pPr marL="285750" indent="-285750">
              <a:buFont typeface="Wingdings,Sans-Serif" panose="05000000000000000000" pitchFamily="2" charset="2"/>
              <a:buChar char="§"/>
            </a:pPr>
            <a:r>
              <a:rPr lang="en-US" sz="1600">
                <a:latin typeface="Consolas" panose="020B0609020204030204" pitchFamily="49" charset="0"/>
              </a:rPr>
              <a:t>Get-AzureStackLog </a:t>
            </a:r>
            <a:r>
              <a:rPr lang="en-US" sz="1600">
                <a:solidFill>
                  <a:srgbClr val="000000"/>
                </a:solidFill>
                <a:latin typeface="Consolas" panose="020B0609020204030204" pitchFamily="49" charset="0"/>
              </a:rPr>
              <a:t>-OutputSharePath &lt;PATH&gt; -OutputShareCredential $cred</a:t>
            </a:r>
            <a:r>
              <a:rPr lang="en-US" sz="1600">
                <a:latin typeface="Consolas" panose="020B0609020204030204" pitchFamily="49" charset="0"/>
              </a:rPr>
              <a:t> </a:t>
            </a:r>
            <a:r>
              <a:rPr lang="en-US" sz="1600">
                <a:solidFill>
                  <a:srgbClr val="C00000"/>
                </a:solidFill>
                <a:latin typeface="Consolas" panose="020B0609020204030204" pitchFamily="49" charset="0"/>
              </a:rPr>
              <a:t>-FilterByRole </a:t>
            </a:r>
            <a:r>
              <a:rPr lang="en-US" sz="1600" err="1">
                <a:latin typeface="Consolas" panose="020B0609020204030204" pitchFamily="49" charset="0"/>
              </a:rPr>
              <a:t>VirtualMachines,BareMetal</a:t>
            </a:r>
            <a:r>
              <a:rPr lang="en-US" sz="1600">
                <a:latin typeface="Consolas" panose="020B0609020204030204" pitchFamily="49" charset="0"/>
              </a:rPr>
              <a:t> -</a:t>
            </a:r>
            <a:r>
              <a:rPr lang="en-US" sz="1600" err="1">
                <a:latin typeface="Consolas" panose="020B0609020204030204" pitchFamily="49" charset="0"/>
              </a:rPr>
              <a:t>FromDate</a:t>
            </a:r>
            <a:r>
              <a:rPr lang="en-US" sz="1600">
                <a:latin typeface="Consolas" panose="020B0609020204030204" pitchFamily="49" charset="0"/>
              </a:rPr>
              <a:t> (Get-Date).</a:t>
            </a:r>
            <a:r>
              <a:rPr lang="en-US" sz="1600" err="1">
                <a:latin typeface="Consolas" panose="020B0609020204030204" pitchFamily="49" charset="0"/>
              </a:rPr>
              <a:t>AddHours</a:t>
            </a:r>
            <a:r>
              <a:rPr lang="en-US" sz="1600">
                <a:latin typeface="Consolas" panose="020B0609020204030204" pitchFamily="49" charset="0"/>
              </a:rPr>
              <a:t>(-8) -</a:t>
            </a:r>
            <a:r>
              <a:rPr lang="en-US" sz="1600" err="1">
                <a:latin typeface="Consolas" panose="020B0609020204030204" pitchFamily="49" charset="0"/>
              </a:rPr>
              <a:t>ToDate</a:t>
            </a:r>
            <a:r>
              <a:rPr lang="en-US" sz="1600">
                <a:latin typeface="Consolas" panose="020B0609020204030204" pitchFamily="49" charset="0"/>
              </a:rPr>
              <a:t> (Get-Date).</a:t>
            </a:r>
            <a:r>
              <a:rPr lang="en-US" sz="1600" err="1">
                <a:latin typeface="Consolas" panose="020B0609020204030204" pitchFamily="49" charset="0"/>
              </a:rPr>
              <a:t>AddHours</a:t>
            </a:r>
            <a:r>
              <a:rPr lang="en-US" sz="1600">
                <a:latin typeface="Consolas" panose="020B0609020204030204" pitchFamily="49" charset="0"/>
              </a:rPr>
              <a:t>(-2)</a:t>
            </a:r>
            <a:endParaRPr lang="en-US">
              <a:cs typeface="Segoe UI Light"/>
            </a:endParaRPr>
          </a:p>
        </p:txBody>
      </p:sp>
    </p:spTree>
    <p:extLst>
      <p:ext uri="{BB962C8B-B14F-4D97-AF65-F5344CB8AC3E}">
        <p14:creationId xmlns:p14="http://schemas.microsoft.com/office/powerpoint/2010/main" val="1343934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EADB5C-36B7-4A80-BDA6-687495B7D18F}"/>
              </a:ext>
            </a:extLst>
          </p:cNvPr>
          <p:cNvSpPr>
            <a:spLocks noGrp="1"/>
          </p:cNvSpPr>
          <p:nvPr>
            <p:ph type="title"/>
          </p:nvPr>
        </p:nvSpPr>
        <p:spPr/>
        <p:txBody>
          <a:bodyPr/>
          <a:lstStyle/>
          <a:p>
            <a:r>
              <a:rPr lang="en-US" dirty="0"/>
              <a:t>Confirm that Azure Stack Hub roles are up and running</a:t>
            </a:r>
          </a:p>
        </p:txBody>
      </p:sp>
      <p:sp>
        <p:nvSpPr>
          <p:cNvPr id="4" name="Text Placeholder 3">
            <a:extLst>
              <a:ext uri="{FF2B5EF4-FFF2-40B4-BE49-F238E27FC236}">
                <a16:creationId xmlns:a16="http://schemas.microsoft.com/office/drawing/2014/main" id="{F36D55B3-AB4E-4EE1-921F-1C04D51F0599}"/>
              </a:ext>
            </a:extLst>
          </p:cNvPr>
          <p:cNvSpPr>
            <a:spLocks noGrp="1"/>
          </p:cNvSpPr>
          <p:nvPr>
            <p:ph type="body" sz="quarter" idx="10"/>
          </p:nvPr>
        </p:nvSpPr>
        <p:spPr>
          <a:xfrm>
            <a:off x="305117" y="1668462"/>
            <a:ext cx="11887200" cy="1735860"/>
          </a:xfrm>
        </p:spPr>
        <p:txBody>
          <a:bodyPr/>
          <a:lstStyle/>
          <a:p>
            <a:r>
              <a:rPr lang="en-US" sz="2400" b="1" dirty="0">
                <a:solidFill>
                  <a:srgbClr val="353535"/>
                </a:solidFill>
                <a:latin typeface="+mn-lt"/>
              </a:rPr>
              <a:t>Run the following command from the PEP</a:t>
            </a:r>
          </a:p>
          <a:p>
            <a:pPr marL="342900" indent="-342900">
              <a:buFont typeface="Wingdings" panose="05000000000000000000" pitchFamily="2" charset="2"/>
              <a:buChar char="§"/>
            </a:pPr>
            <a:r>
              <a:rPr lang="en-US" sz="2400" dirty="0">
                <a:latin typeface="Consolas" panose="020B0609020204030204" pitchFamily="49" charset="0"/>
              </a:rPr>
              <a:t>Get-</a:t>
            </a:r>
            <a:r>
              <a:rPr lang="en-US" sz="2400" dirty="0" err="1">
                <a:latin typeface="Consolas" panose="020B0609020204030204" pitchFamily="49" charset="0"/>
              </a:rPr>
              <a:t>ActionStatus</a:t>
            </a:r>
            <a:r>
              <a:rPr lang="en-US" sz="2400" dirty="0">
                <a:latin typeface="Consolas" panose="020B0609020204030204" pitchFamily="49" charset="0"/>
              </a:rPr>
              <a:t> Start-</a:t>
            </a:r>
            <a:r>
              <a:rPr lang="en-US" sz="2400" dirty="0" err="1">
                <a:latin typeface="Consolas" panose="020B0609020204030204" pitchFamily="49" charset="0"/>
              </a:rPr>
              <a:t>AzureStack</a:t>
            </a:r>
            <a:endParaRPr lang="en-US" sz="2400" dirty="0">
              <a:latin typeface="Consolas" panose="020B0609020204030204" pitchFamily="49" charset="0"/>
            </a:endParaRPr>
          </a:p>
          <a:p>
            <a:pPr marL="342900" indent="-342900">
              <a:buFont typeface="Wingdings" panose="05000000000000000000" pitchFamily="2" charset="2"/>
              <a:buChar char="§"/>
            </a:pPr>
            <a:endParaRPr lang="en-US" sz="2400" dirty="0">
              <a:solidFill>
                <a:srgbClr val="353535"/>
              </a:solidFill>
              <a:latin typeface="Consolas" panose="020B0609020204030204" pitchFamily="49" charset="0"/>
            </a:endParaRPr>
          </a:p>
          <a:p>
            <a:pPr marL="342900" indent="-342900">
              <a:buFont typeface="Wingdings" panose="05000000000000000000" pitchFamily="2" charset="2"/>
              <a:buChar char="§"/>
            </a:pPr>
            <a:r>
              <a:rPr lang="en-US" sz="2400" dirty="0">
                <a:solidFill>
                  <a:srgbClr val="353535"/>
                </a:solidFill>
                <a:latin typeface="Consolas" panose="020B0609020204030204" pitchFamily="49" charset="0"/>
              </a:rPr>
              <a:t>Then run </a:t>
            </a:r>
            <a:r>
              <a:rPr lang="en-US" sz="2400" b="1" dirty="0">
                <a:solidFill>
                  <a:schemeClr val="accent2">
                    <a:lumMod val="75000"/>
                    <a:lumOff val="25000"/>
                  </a:schemeClr>
                </a:solidFill>
                <a:latin typeface="Consolas" panose="020B0609020204030204" pitchFamily="49" charset="0"/>
                <a:cs typeface="Segoe UI Semilight" panose="020B0402040204020203" pitchFamily="34" charset="0"/>
              </a:rPr>
              <a:t>Test-</a:t>
            </a:r>
            <a:r>
              <a:rPr lang="en-US" sz="2400" b="1" dirty="0" err="1">
                <a:solidFill>
                  <a:schemeClr val="accent2">
                    <a:lumMod val="75000"/>
                    <a:lumOff val="25000"/>
                  </a:schemeClr>
                </a:solidFill>
                <a:latin typeface="Consolas" panose="020B0609020204030204" pitchFamily="49" charset="0"/>
                <a:cs typeface="Segoe UI Semilight" panose="020B0402040204020203" pitchFamily="34" charset="0"/>
              </a:rPr>
              <a:t>AzureStack</a:t>
            </a:r>
            <a:r>
              <a:rPr lang="en-US" sz="2400" b="1" dirty="0">
                <a:solidFill>
                  <a:schemeClr val="accent2">
                    <a:lumMod val="75000"/>
                    <a:lumOff val="25000"/>
                  </a:schemeClr>
                </a:solidFill>
                <a:latin typeface="Consolas" panose="020B0609020204030204" pitchFamily="49" charset="0"/>
                <a:cs typeface="Segoe UI Semilight" panose="020B0402040204020203" pitchFamily="34" charset="0"/>
              </a:rPr>
              <a:t> to verify health of Azure Stack Hub</a:t>
            </a:r>
            <a:endParaRPr lang="en-US" sz="1400" dirty="0">
              <a:solidFill>
                <a:srgbClr val="353535"/>
              </a:solidFill>
              <a:latin typeface="Consolas" panose="020B0609020204030204" pitchFamily="49" charset="0"/>
            </a:endParaRPr>
          </a:p>
        </p:txBody>
      </p:sp>
    </p:spTree>
    <p:extLst>
      <p:ext uri="{BB962C8B-B14F-4D97-AF65-F5344CB8AC3E}">
        <p14:creationId xmlns:p14="http://schemas.microsoft.com/office/powerpoint/2010/main" val="309858569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9E6C350C-9E3D-4DCA-AEE7-44C6EAE7B36D}"/>
              </a:ext>
            </a:extLst>
          </p:cNvPr>
          <p:cNvSpPr txBox="1">
            <a:spLocks/>
          </p:cNvSpPr>
          <p:nvPr/>
        </p:nvSpPr>
        <p:spPr>
          <a:xfrm>
            <a:off x="28452" y="0"/>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kumimoji="0" lang="en-US" sz="4800" b="0" i="0" u="none" strike="noStrike" kern="1200" cap="none" spc="-102" normalizeH="0" baseline="0" noProof="0">
                <a:ln w="3175">
                  <a:noFill/>
                </a:ln>
                <a:solidFill>
                  <a:srgbClr val="353535"/>
                </a:solidFill>
                <a:effectLst/>
                <a:uLnTx/>
                <a:uFillTx/>
                <a:latin typeface="Segoe UI Light"/>
                <a:ea typeface="+mn-ea"/>
                <a:cs typeface="Segoe UI" pitchFamily="34" charset="0"/>
              </a:rPr>
              <a:t>Current </a:t>
            </a:r>
            <a:r>
              <a:rPr lang="en-US">
                <a:solidFill>
                  <a:srgbClr val="353535"/>
                </a:solidFill>
                <a:latin typeface="Segoe UI Light"/>
              </a:rPr>
              <a:t>version </a:t>
            </a:r>
            <a:r>
              <a:rPr kumimoji="0" lang="en-US" sz="4800" b="0" i="0" u="none" strike="noStrike" kern="1200" cap="none" spc="-102" normalizeH="0" baseline="0" noProof="0">
                <a:ln w="3175">
                  <a:noFill/>
                </a:ln>
                <a:solidFill>
                  <a:srgbClr val="353535"/>
                </a:solidFill>
                <a:effectLst/>
                <a:uLnTx/>
                <a:uFillTx/>
                <a:latin typeface="Segoe UI Light"/>
                <a:ea typeface="+mn-ea"/>
                <a:cs typeface="Segoe UI" pitchFamily="34" charset="0"/>
              </a:rPr>
              <a:t>issues:</a:t>
            </a:r>
            <a:r>
              <a:rPr lang="en-US">
                <a:solidFill>
                  <a:srgbClr val="353535"/>
                </a:solidFill>
                <a:latin typeface="Segoe UI Light"/>
              </a:rPr>
              <a:t> </a:t>
            </a:r>
            <a:endParaRPr kumimoji="0" lang="en-US" sz="4800" b="0" i="0" u="none" strike="noStrike" kern="1200" cap="none" spc="-102" normalizeH="0" baseline="0" noProof="0">
              <a:ln w="3175">
                <a:noFill/>
              </a:ln>
              <a:solidFill>
                <a:srgbClr val="353535"/>
              </a:solidFill>
              <a:effectLst/>
              <a:uLnTx/>
              <a:uFillTx/>
              <a:latin typeface="Segoe UI Light"/>
              <a:ea typeface="+mn-ea"/>
              <a:cs typeface="Segoe UI" pitchFamily="34" charset="0"/>
            </a:endParaRPr>
          </a:p>
        </p:txBody>
      </p:sp>
      <p:sp>
        <p:nvSpPr>
          <p:cNvPr id="5" name="Content Placeholder 2">
            <a:extLst>
              <a:ext uri="{FF2B5EF4-FFF2-40B4-BE49-F238E27FC236}">
                <a16:creationId xmlns:a16="http://schemas.microsoft.com/office/drawing/2014/main" id="{2E8CA83B-B6E6-4743-9D9E-26ADFE7EB928}"/>
              </a:ext>
            </a:extLst>
          </p:cNvPr>
          <p:cNvSpPr txBox="1">
            <a:spLocks/>
          </p:cNvSpPr>
          <p:nvPr/>
        </p:nvSpPr>
        <p:spPr>
          <a:xfrm>
            <a:off x="274637" y="1058862"/>
            <a:ext cx="11811000" cy="698755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1"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After restarting my Azure Stack Hub host, some VMs may not automatically start</a:t>
            </a:r>
          </a:p>
          <a:p>
            <a:pPr marL="342900" marR="0" lvl="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400" b="1" i="0" u="none" strike="noStrike" kern="1200" cap="none" spc="0" normalizeH="0" baseline="0" noProof="0" dirty="0">
                <a:ln>
                  <a:noFill/>
                </a:ln>
                <a:solidFill>
                  <a:srgbClr val="353535"/>
                </a:solidFill>
                <a:effectLst/>
                <a:uLnTx/>
                <a:uFillTx/>
                <a:latin typeface="Segoe UI Light"/>
                <a:ea typeface="+mn-ea"/>
                <a:cs typeface="+mn-cs"/>
              </a:rPr>
              <a:t>After rebooting your host, you may notice Azure Stack Hub services are not immediately available</a:t>
            </a:r>
            <a:r>
              <a:rPr kumimoji="0" lang="en-US" sz="2400" b="0" i="0" u="none" strike="noStrike" kern="1200" cap="none" spc="0" normalizeH="0" baseline="0" noProof="0" dirty="0">
                <a:ln>
                  <a:noFill/>
                </a:ln>
                <a:solidFill>
                  <a:srgbClr val="353535"/>
                </a:solidFill>
                <a:effectLst/>
                <a:uLnTx/>
                <a:uFillTx/>
                <a:latin typeface="Segoe UI Light"/>
                <a:ea typeface="+mn-ea"/>
                <a:cs typeface="+mn-cs"/>
              </a:rPr>
              <a:t>. This is because Azure Stack Hub </a:t>
            </a:r>
            <a:r>
              <a:rPr kumimoji="0" lang="en-US" sz="2400" b="0" i="0" u="none" strike="noStrike" kern="1200" cap="none" spc="0" normalizeH="0" baseline="0" noProof="0" dirty="0">
                <a:ln>
                  <a:noFill/>
                </a:ln>
                <a:solidFill>
                  <a:srgbClr val="353535"/>
                </a:solidFill>
                <a:effectLst/>
                <a:uLnTx/>
                <a:uFillTx/>
                <a:latin typeface="Segoe UI Light"/>
                <a:ea typeface="+mn-ea"/>
                <a:cs typeface="+mn-cs"/>
                <a:hlinkClick r:id="rId3"/>
              </a:rPr>
              <a:t>infrastructure VMs</a:t>
            </a:r>
            <a:r>
              <a:rPr kumimoji="0" lang="en-US" sz="2400" b="0" i="0" u="none" strike="noStrike" kern="1200" cap="none" spc="0" normalizeH="0" baseline="0" noProof="0" dirty="0">
                <a:ln>
                  <a:noFill/>
                </a:ln>
                <a:solidFill>
                  <a:srgbClr val="353535"/>
                </a:solidFill>
                <a:effectLst/>
                <a:uLnTx/>
                <a:uFillTx/>
                <a:latin typeface="Segoe UI Light"/>
                <a:ea typeface="+mn-ea"/>
                <a:cs typeface="+mn-cs"/>
              </a:rPr>
              <a:t> and RPs take a little bit to check consistency, but will eventually start automatically.+ </a:t>
            </a:r>
          </a:p>
          <a:p>
            <a:pPr marL="342900" marR="0" lvl="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rgbClr val="353535"/>
                </a:solidFill>
                <a:effectLst/>
                <a:uLnTx/>
                <a:uFillTx/>
                <a:latin typeface="Segoe UI Light"/>
                <a:ea typeface="+mn-ea"/>
                <a:cs typeface="+mn-cs"/>
              </a:rPr>
              <a:t>You may also notice that tenant VMs don't automatically start after a reboot of the Azure Stack Development Kit host. This is a known issue, and just requires a few manual steps to bring them online: </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400" b="0" i="0" u="none" strike="noStrike" kern="1200" cap="none" spc="0" normalizeH="0" baseline="0" noProof="0" dirty="0">
              <a:ln>
                <a:noFill/>
              </a:ln>
              <a:solidFill>
                <a:srgbClr val="353535"/>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1"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To bring Tenant VM’s back online:</a:t>
            </a:r>
          </a:p>
          <a:p>
            <a:pPr marL="342900" marR="0" lvl="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rgbClr val="353535"/>
                </a:solidFill>
                <a:effectLst/>
                <a:uLnTx/>
                <a:uFillTx/>
                <a:latin typeface="Segoe UI Light"/>
                <a:ea typeface="+mn-ea"/>
                <a:cs typeface="+mn-cs"/>
              </a:rPr>
              <a:t>On the Azure Stack Development Kit host, start </a:t>
            </a:r>
            <a:r>
              <a:rPr kumimoji="0" lang="en-US" sz="2400" b="1" i="0" u="none" strike="noStrike" kern="1200" cap="none" spc="0" normalizeH="0" baseline="0" noProof="0" dirty="0">
                <a:ln>
                  <a:noFill/>
                </a:ln>
                <a:solidFill>
                  <a:srgbClr val="353535"/>
                </a:solidFill>
                <a:effectLst/>
                <a:uLnTx/>
                <a:uFillTx/>
                <a:latin typeface="Segoe UI Light"/>
                <a:ea typeface="+mn-ea"/>
                <a:cs typeface="+mn-cs"/>
              </a:rPr>
              <a:t>Failover Cluster Manager</a:t>
            </a:r>
            <a:r>
              <a:rPr kumimoji="0" lang="en-US" sz="2400" b="0" i="0" u="none" strike="noStrike" kern="1200" cap="none" spc="0" normalizeH="0" baseline="0" noProof="0" dirty="0">
                <a:ln>
                  <a:noFill/>
                </a:ln>
                <a:solidFill>
                  <a:srgbClr val="353535"/>
                </a:solidFill>
                <a:effectLst/>
                <a:uLnTx/>
                <a:uFillTx/>
                <a:latin typeface="Segoe UI Light"/>
                <a:ea typeface="+mn-ea"/>
                <a:cs typeface="+mn-cs"/>
              </a:rPr>
              <a:t> from the Start Menu</a:t>
            </a:r>
          </a:p>
          <a:p>
            <a:pPr marL="342900" marR="0" lvl="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rgbClr val="353535"/>
                </a:solidFill>
                <a:effectLst/>
                <a:uLnTx/>
                <a:uFillTx/>
                <a:latin typeface="Segoe UI Light"/>
                <a:ea typeface="+mn-ea"/>
                <a:cs typeface="+mn-cs"/>
              </a:rPr>
              <a:t>Select the cluster </a:t>
            </a:r>
            <a:r>
              <a:rPr kumimoji="0" lang="en-US" sz="2400" b="1" i="0" u="none" strike="noStrike" kern="1200" cap="none" spc="0" normalizeH="0" baseline="0" noProof="0" dirty="0">
                <a:ln>
                  <a:noFill/>
                </a:ln>
                <a:solidFill>
                  <a:srgbClr val="353535"/>
                </a:solidFill>
                <a:effectLst/>
                <a:uLnTx/>
                <a:uFillTx/>
                <a:latin typeface="Segoe UI Light"/>
                <a:ea typeface="+mn-ea"/>
                <a:cs typeface="+mn-cs"/>
              </a:rPr>
              <a:t>S-</a:t>
            </a:r>
            <a:r>
              <a:rPr kumimoji="0" lang="en-US" sz="2400" b="1" i="0" u="none" strike="noStrike" kern="1200" cap="none" spc="0" normalizeH="0" baseline="0" noProof="0" dirty="0" err="1">
                <a:ln>
                  <a:noFill/>
                </a:ln>
                <a:solidFill>
                  <a:srgbClr val="353535"/>
                </a:solidFill>
                <a:effectLst/>
                <a:uLnTx/>
                <a:uFillTx/>
                <a:latin typeface="Segoe UI Light"/>
                <a:ea typeface="+mn-ea"/>
                <a:cs typeface="+mn-cs"/>
              </a:rPr>
              <a:t>Cluster.azurestack.local</a:t>
            </a:r>
            <a:endParaRPr kumimoji="0" lang="en-US" sz="2400" b="0" i="0" u="none" strike="noStrike" kern="1200" cap="none" spc="0" normalizeH="0" baseline="0" noProof="0" dirty="0">
              <a:ln>
                <a:noFill/>
              </a:ln>
              <a:solidFill>
                <a:srgbClr val="353535"/>
              </a:solidFill>
              <a:effectLst/>
              <a:uLnTx/>
              <a:uFillTx/>
              <a:latin typeface="Segoe UI Light"/>
              <a:ea typeface="+mn-ea"/>
              <a:cs typeface="+mn-cs"/>
            </a:endParaRPr>
          </a:p>
          <a:p>
            <a:pPr marL="342900" marR="0" lvl="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rgbClr val="353535"/>
                </a:solidFill>
                <a:effectLst/>
                <a:uLnTx/>
                <a:uFillTx/>
                <a:latin typeface="Segoe UI Light"/>
                <a:ea typeface="+mn-ea"/>
                <a:cs typeface="+mn-cs"/>
              </a:rPr>
              <a:t>Select </a:t>
            </a:r>
            <a:r>
              <a:rPr kumimoji="0" lang="en-US" sz="2400" b="1" i="0" u="none" strike="noStrike" kern="1200" cap="none" spc="0" normalizeH="0" baseline="0" noProof="0" dirty="0">
                <a:ln>
                  <a:noFill/>
                </a:ln>
                <a:solidFill>
                  <a:srgbClr val="353535"/>
                </a:solidFill>
                <a:effectLst/>
                <a:uLnTx/>
                <a:uFillTx/>
                <a:latin typeface="Segoe UI Light"/>
                <a:ea typeface="+mn-ea"/>
                <a:cs typeface="+mn-cs"/>
              </a:rPr>
              <a:t>Roles</a:t>
            </a:r>
            <a:endParaRPr kumimoji="0" lang="en-US" sz="2400" b="0" i="0" u="none" strike="noStrike" kern="1200" cap="none" spc="0" normalizeH="0" baseline="0" noProof="0" dirty="0">
              <a:ln>
                <a:noFill/>
              </a:ln>
              <a:solidFill>
                <a:srgbClr val="353535"/>
              </a:solidFill>
              <a:effectLst/>
              <a:uLnTx/>
              <a:uFillTx/>
              <a:latin typeface="Segoe UI Light"/>
              <a:ea typeface="+mn-ea"/>
              <a:cs typeface="+mn-cs"/>
            </a:endParaRPr>
          </a:p>
          <a:p>
            <a:pPr marL="342900" marR="0" lvl="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rgbClr val="353535"/>
                </a:solidFill>
                <a:effectLst/>
                <a:uLnTx/>
                <a:uFillTx/>
                <a:latin typeface="Segoe UI Light"/>
                <a:ea typeface="+mn-ea"/>
                <a:cs typeface="+mn-cs"/>
              </a:rPr>
              <a:t>Tenant VMs will appear in a </a:t>
            </a:r>
            <a:r>
              <a:rPr kumimoji="0" lang="en-US" sz="2400" b="0" i="1" u="none" strike="noStrike" kern="1200" cap="none" spc="0" normalizeH="0" baseline="0" noProof="0" dirty="0">
                <a:ln>
                  <a:noFill/>
                </a:ln>
                <a:solidFill>
                  <a:srgbClr val="353535"/>
                </a:solidFill>
                <a:effectLst/>
                <a:uLnTx/>
                <a:uFillTx/>
                <a:latin typeface="Segoe UI Light"/>
                <a:ea typeface="+mn-ea"/>
                <a:cs typeface="+mn-cs"/>
              </a:rPr>
              <a:t>saved</a:t>
            </a:r>
            <a:r>
              <a:rPr kumimoji="0" lang="en-US" sz="2400" b="0" i="0" u="none" strike="noStrike" kern="1200" cap="none" spc="0" normalizeH="0" baseline="0" noProof="0" dirty="0">
                <a:ln>
                  <a:noFill/>
                </a:ln>
                <a:solidFill>
                  <a:srgbClr val="353535"/>
                </a:solidFill>
                <a:effectLst/>
                <a:uLnTx/>
                <a:uFillTx/>
                <a:latin typeface="Segoe UI Light"/>
                <a:ea typeface="+mn-ea"/>
                <a:cs typeface="+mn-cs"/>
              </a:rPr>
              <a:t> state. Once all Infrastructure VMs are running, right-click the tenant VMs and select </a:t>
            </a:r>
            <a:r>
              <a:rPr kumimoji="0" lang="en-US" sz="2400" b="1" i="0" u="none" strike="noStrike" kern="1200" cap="none" spc="0" normalizeH="0" baseline="0" noProof="0" dirty="0">
                <a:ln>
                  <a:noFill/>
                </a:ln>
                <a:solidFill>
                  <a:srgbClr val="353535"/>
                </a:solidFill>
                <a:effectLst/>
                <a:uLnTx/>
                <a:uFillTx/>
                <a:latin typeface="Segoe UI Light"/>
                <a:ea typeface="+mn-ea"/>
                <a:cs typeface="+mn-cs"/>
              </a:rPr>
              <a:t>Start</a:t>
            </a:r>
            <a:r>
              <a:rPr kumimoji="0" lang="en-US" sz="2400" b="0" i="0" u="none" strike="noStrike" kern="1200" cap="none" spc="0" normalizeH="0" baseline="0" noProof="0" dirty="0">
                <a:ln>
                  <a:noFill/>
                </a:ln>
                <a:solidFill>
                  <a:srgbClr val="353535"/>
                </a:solidFill>
                <a:effectLst/>
                <a:uLnTx/>
                <a:uFillTx/>
                <a:latin typeface="Segoe UI Light"/>
                <a:ea typeface="+mn-ea"/>
                <a:cs typeface="+mn-cs"/>
              </a:rPr>
              <a:t> to resume the VM</a:t>
            </a:r>
          </a:p>
          <a:p>
            <a:pPr marL="342900" marR="0" lvl="0" indent="-342900" algn="l" defTabSz="932742" rtl="0" eaLnBrk="1" fontAlgn="auto" latinLnBrk="0" hangingPunct="1">
              <a:lnSpc>
                <a:spcPct val="90000"/>
              </a:lnSpc>
              <a:spcBef>
                <a:spcPts val="0"/>
              </a:spcBef>
              <a:spcAft>
                <a:spcPts val="2000"/>
              </a:spcAft>
              <a:buClrTx/>
              <a:buSzTx/>
              <a:buFont typeface="Arial" pitchFamily="34" charset="0"/>
              <a:buChar char="•"/>
              <a:tabLst/>
              <a:defRPr/>
            </a:pPr>
            <a:endParaRPr kumimoji="0" lang="en-US" sz="1800" b="0" i="0" u="none" strike="noStrike" kern="1200" cap="none" spc="0" normalizeH="0" baseline="0" noProof="0" dirty="0">
              <a:ln>
                <a:noFill/>
              </a:ln>
              <a:solidFill>
                <a:srgbClr val="353535"/>
              </a:solidFill>
              <a:effectLst/>
              <a:uLnTx/>
              <a:uFillTx/>
              <a:latin typeface="Segoe UI Light"/>
              <a:ea typeface="+mn-ea"/>
              <a:cs typeface="+mn-cs"/>
            </a:endParaRPr>
          </a:p>
          <a:p>
            <a:pPr marL="0" marR="0" lvl="0" indent="0" algn="l" defTabSz="932742" rtl="0" eaLnBrk="1" fontAlgn="auto" latinLnBrk="0" hangingPunct="1">
              <a:lnSpc>
                <a:spcPct val="90000"/>
              </a:lnSpc>
              <a:spcBef>
                <a:spcPts val="0"/>
              </a:spcBef>
              <a:spcAft>
                <a:spcPts val="2000"/>
              </a:spcAft>
              <a:buClrTx/>
              <a:buSzTx/>
              <a:buFont typeface="Arial" pitchFamily="34" charset="0"/>
              <a:buNone/>
              <a:tabLst/>
              <a:defRPr/>
            </a:pPr>
            <a:endParaRPr kumimoji="0" lang="en-US" sz="2800" b="0" i="0" u="none" strike="noStrike" kern="1200" cap="none" spc="0" normalizeH="0" baseline="0" noProof="0" dirty="0">
              <a:ln>
                <a:noFill/>
              </a:ln>
              <a:solidFill>
                <a:srgbClr val="0078D7"/>
              </a:solidFill>
              <a:effectLst/>
              <a:uLnTx/>
              <a:uFillTx/>
              <a:latin typeface="Segoe UI Light"/>
              <a:ea typeface="+mn-ea"/>
              <a:cs typeface="+mn-cs"/>
            </a:endParaRPr>
          </a:p>
        </p:txBody>
      </p:sp>
    </p:spTree>
    <p:extLst>
      <p:ext uri="{BB962C8B-B14F-4D97-AF65-F5344CB8AC3E}">
        <p14:creationId xmlns:p14="http://schemas.microsoft.com/office/powerpoint/2010/main" val="40871920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580206-5AC0-4672-AB01-40E25DF0BEC4}"/>
              </a:ext>
            </a:extLst>
          </p:cNvPr>
          <p:cNvSpPr>
            <a:spLocks noGrp="1"/>
          </p:cNvSpPr>
          <p:nvPr>
            <p:ph type="body" sz="quarter" idx="10"/>
          </p:nvPr>
        </p:nvSpPr>
        <p:spPr>
          <a:xfrm>
            <a:off x="271314" y="1212850"/>
            <a:ext cx="11887200" cy="4518160"/>
          </a:xfrm>
        </p:spPr>
        <p:txBody>
          <a:bodyPr/>
          <a:lstStyle/>
          <a:p>
            <a:pPr marL="0" indent="0">
              <a:buNone/>
            </a:pPr>
            <a:r>
              <a:rPr lang="en-US" dirty="0"/>
              <a:t>What we’re optimizing for…</a:t>
            </a:r>
          </a:p>
          <a:p>
            <a:pPr lvl="1"/>
            <a:r>
              <a:rPr lang="en-US" dirty="0"/>
              <a:t>An Azure-consistent and integrated support experience for Azure Stack Hub</a:t>
            </a:r>
          </a:p>
          <a:p>
            <a:pPr lvl="1"/>
            <a:r>
              <a:rPr lang="en-US" dirty="0"/>
              <a:t>Seamless, with focus on speed </a:t>
            </a:r>
            <a:br>
              <a:rPr lang="en-US" dirty="0"/>
            </a:br>
            <a:r>
              <a:rPr lang="en-US" dirty="0"/>
              <a:t>and quality of resolution</a:t>
            </a:r>
          </a:p>
          <a:p>
            <a:pPr lvl="1"/>
            <a:r>
              <a:rPr lang="en-US" dirty="0"/>
              <a:t>Customers are not confused </a:t>
            </a:r>
            <a:br>
              <a:rPr lang="en-US" dirty="0"/>
            </a:br>
            <a:r>
              <a:rPr lang="en-US" dirty="0"/>
              <a:t>about who to call for support</a:t>
            </a:r>
          </a:p>
          <a:p>
            <a:pPr lvl="1"/>
            <a:r>
              <a:rPr lang="en-US" dirty="0"/>
              <a:t>Microsoft and Azure Stack Hub </a:t>
            </a:r>
            <a:br>
              <a:rPr lang="en-US" dirty="0"/>
            </a:br>
            <a:r>
              <a:rPr lang="en-US" dirty="0"/>
              <a:t>OEM partners can work </a:t>
            </a:r>
            <a:br>
              <a:rPr lang="en-US" dirty="0"/>
            </a:br>
            <a:r>
              <a:rPr lang="en-US" dirty="0"/>
              <a:t>together with minimal friction</a:t>
            </a:r>
          </a:p>
        </p:txBody>
      </p:sp>
      <p:sp>
        <p:nvSpPr>
          <p:cNvPr id="3" name="Title 2">
            <a:extLst>
              <a:ext uri="{FF2B5EF4-FFF2-40B4-BE49-F238E27FC236}">
                <a16:creationId xmlns:a16="http://schemas.microsoft.com/office/drawing/2014/main" id="{E5049ACB-EC3A-4915-AD8D-2BC59AD3A0B0}"/>
              </a:ext>
            </a:extLst>
          </p:cNvPr>
          <p:cNvSpPr>
            <a:spLocks noGrp="1"/>
          </p:cNvSpPr>
          <p:nvPr>
            <p:ph type="title"/>
          </p:nvPr>
        </p:nvSpPr>
        <p:spPr/>
        <p:txBody>
          <a:bodyPr/>
          <a:lstStyle/>
          <a:p>
            <a:r>
              <a:rPr lang="en-US" dirty="0"/>
              <a:t>Azure Stack Hub Support Tenets</a:t>
            </a:r>
          </a:p>
        </p:txBody>
      </p:sp>
      <p:pic>
        <p:nvPicPr>
          <p:cNvPr id="5" name="Picture 4" descr="A picture containing man, clothing, table, indoor&#10;&#10;Description generated with high confidence">
            <a:extLst>
              <a:ext uri="{FF2B5EF4-FFF2-40B4-BE49-F238E27FC236}">
                <a16:creationId xmlns:a16="http://schemas.microsoft.com/office/drawing/2014/main" id="{23595347-BB3D-4EE9-946A-924D60CB168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772839" y="2534982"/>
            <a:ext cx="6663636" cy="4442424"/>
          </a:xfrm>
          <a:prstGeom prst="rect">
            <a:avLst/>
          </a:prstGeom>
        </p:spPr>
      </p:pic>
    </p:spTree>
    <p:extLst>
      <p:ext uri="{BB962C8B-B14F-4D97-AF65-F5344CB8AC3E}">
        <p14:creationId xmlns:p14="http://schemas.microsoft.com/office/powerpoint/2010/main" val="80162069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505050"/>
                </a:solidFill>
              </a:rPr>
              <a:t>Integrated support experience</a:t>
            </a:r>
          </a:p>
        </p:txBody>
      </p:sp>
      <p:sp>
        <p:nvSpPr>
          <p:cNvPr id="6" name="Text Placeholder 5"/>
          <p:cNvSpPr>
            <a:spLocks noGrp="1"/>
          </p:cNvSpPr>
          <p:nvPr>
            <p:ph type="body" sz="quarter" idx="10"/>
          </p:nvPr>
        </p:nvSpPr>
        <p:spPr>
          <a:xfrm>
            <a:off x="274639" y="1212849"/>
            <a:ext cx="6198774" cy="5561013"/>
          </a:xfrm>
        </p:spPr>
        <p:txBody>
          <a:bodyPr/>
          <a:lstStyle/>
          <a:p>
            <a:pPr lvl="0"/>
            <a:r>
              <a:rPr lang="en-US" sz="2800" b="1"/>
              <a:t>Azure-consistent support experience </a:t>
            </a:r>
          </a:p>
          <a:p>
            <a:pPr lvl="0"/>
            <a:r>
              <a:rPr lang="en-US" sz="2400">
                <a:solidFill>
                  <a:schemeClr val="tx1"/>
                </a:solidFill>
              </a:rPr>
              <a:t>no matter who you need support from</a:t>
            </a:r>
          </a:p>
          <a:p>
            <a:pPr lvl="0"/>
            <a:r>
              <a:rPr lang="en-US" sz="2800" b="1"/>
              <a:t>Coordinated escalation and resolution process</a:t>
            </a:r>
          </a:p>
          <a:p>
            <a:pPr lvl="0"/>
            <a:r>
              <a:rPr lang="en-US" sz="2800" b="1"/>
              <a:t>Cloud services support delivered by Microsoft</a:t>
            </a:r>
          </a:p>
          <a:p>
            <a:pPr lvl="1"/>
            <a:r>
              <a:rPr lang="en-US" sz="2400">
                <a:solidFill>
                  <a:schemeClr val="tx1"/>
                </a:solidFill>
                <a:latin typeface="+mj-lt"/>
              </a:rPr>
              <a:t>Existing Azure support or Premier Support contract</a:t>
            </a:r>
          </a:p>
          <a:p>
            <a:pPr lvl="0"/>
            <a:r>
              <a:rPr lang="en-US" sz="2800" b="1"/>
              <a:t>System support delivered by hardware partners</a:t>
            </a:r>
          </a:p>
          <a:p>
            <a:pPr lvl="1"/>
            <a:r>
              <a:rPr lang="en-US" sz="2400">
                <a:solidFill>
                  <a:schemeClr val="tx1"/>
                </a:solidFill>
                <a:latin typeface="+mj-lt"/>
              </a:rPr>
              <a:t>System support contract with hardware partners</a:t>
            </a:r>
          </a:p>
          <a:p>
            <a:endParaRPr lang="en-US"/>
          </a:p>
        </p:txBody>
      </p:sp>
      <p:sp>
        <p:nvSpPr>
          <p:cNvPr id="14" name="Text Placeholder 13"/>
          <p:cNvSpPr>
            <a:spLocks noGrp="1"/>
          </p:cNvSpPr>
          <p:nvPr>
            <p:ph type="body" sz="quarter" idx="11"/>
          </p:nvPr>
        </p:nvSpPr>
        <p:spPr/>
        <p:txBody>
          <a:bodyPr/>
          <a:lstStyle/>
          <a:p>
            <a:endParaRPr lang="en-US"/>
          </a:p>
        </p:txBody>
      </p:sp>
      <p:sp>
        <p:nvSpPr>
          <p:cNvPr id="4" name="Rectangle 3"/>
          <p:cNvSpPr/>
          <p:nvPr/>
        </p:nvSpPr>
        <p:spPr bwMode="auto">
          <a:xfrm>
            <a:off x="6534495" y="1342777"/>
            <a:ext cx="5638576" cy="470922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Graphic 6" descr="Use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13304" y="3010038"/>
            <a:ext cx="1283417" cy="1283417"/>
          </a:xfrm>
          <a:prstGeom prst="rect">
            <a:avLst/>
          </a:prstGeom>
        </p:spPr>
      </p:pic>
      <p:pic>
        <p:nvPicPr>
          <p:cNvPr id="10" name="Graphic 9" descr="Call cente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166808" y="4834789"/>
            <a:ext cx="1283417" cy="1283417"/>
          </a:xfrm>
          <a:prstGeom prst="rect">
            <a:avLst/>
          </a:prstGeom>
        </p:spPr>
      </p:pic>
      <p:sp>
        <p:nvSpPr>
          <p:cNvPr id="11" name="TextBox 10"/>
          <p:cNvSpPr txBox="1"/>
          <p:nvPr/>
        </p:nvSpPr>
        <p:spPr>
          <a:xfrm>
            <a:off x="6513305" y="4083903"/>
            <a:ext cx="1625151" cy="696841"/>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428"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Customer calls either vendor</a:t>
            </a:r>
          </a:p>
        </p:txBody>
      </p:sp>
      <p:sp>
        <p:nvSpPr>
          <p:cNvPr id="13" name="TextBox 12"/>
          <p:cNvSpPr txBox="1"/>
          <p:nvPr/>
        </p:nvSpPr>
        <p:spPr>
          <a:xfrm>
            <a:off x="10319884" y="4939501"/>
            <a:ext cx="1701009" cy="894588"/>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428"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Hardware partner frontline support</a:t>
            </a:r>
          </a:p>
        </p:txBody>
      </p:sp>
      <p:pic>
        <p:nvPicPr>
          <p:cNvPr id="15" name="Graphic 14" descr="Call cente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166808" y="1726621"/>
            <a:ext cx="1283417" cy="1283417"/>
          </a:xfrm>
          <a:prstGeom prst="rect">
            <a:avLst/>
          </a:prstGeom>
        </p:spPr>
      </p:pic>
      <p:sp>
        <p:nvSpPr>
          <p:cNvPr id="16" name="TextBox 15"/>
          <p:cNvSpPr txBox="1"/>
          <p:nvPr/>
        </p:nvSpPr>
        <p:spPr>
          <a:xfrm>
            <a:off x="10319886" y="1943649"/>
            <a:ext cx="1493972" cy="906397"/>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428"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Microsoft frontline support</a:t>
            </a:r>
          </a:p>
        </p:txBody>
      </p:sp>
      <p:cxnSp>
        <p:nvCxnSpPr>
          <p:cNvPr id="19" name="Straight Arrow Connector 18"/>
          <p:cNvCxnSpPr>
            <a:stCxn id="7" idx="3"/>
          </p:cNvCxnSpPr>
          <p:nvPr/>
        </p:nvCxnSpPr>
        <p:spPr>
          <a:xfrm flipV="1">
            <a:off x="7796721" y="2450436"/>
            <a:ext cx="1358608" cy="1201311"/>
          </a:xfrm>
          <a:prstGeom prst="straightConnector1">
            <a:avLst/>
          </a:prstGeom>
          <a:ln w="571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cxnSpLocks/>
            <a:stCxn id="7" idx="3"/>
            <a:endCxn id="10" idx="1"/>
          </p:cNvCxnSpPr>
          <p:nvPr/>
        </p:nvCxnSpPr>
        <p:spPr>
          <a:xfrm>
            <a:off x="7796721" y="3651746"/>
            <a:ext cx="1370086" cy="1824751"/>
          </a:xfrm>
          <a:prstGeom prst="straightConnector1">
            <a:avLst/>
          </a:prstGeom>
          <a:ln w="571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4" name="Graphic 23" descr="Use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524782" y="3069009"/>
            <a:ext cx="1283417" cy="1283417"/>
          </a:xfrm>
          <a:prstGeom prst="rect">
            <a:avLst/>
          </a:prstGeom>
        </p:spPr>
      </p:pic>
      <p:sp>
        <p:nvSpPr>
          <p:cNvPr id="5" name="Rectangle: Rounded Corners 4"/>
          <p:cNvSpPr/>
          <p:nvPr/>
        </p:nvSpPr>
        <p:spPr bwMode="auto">
          <a:xfrm>
            <a:off x="8937962" y="3191183"/>
            <a:ext cx="2952508" cy="1485093"/>
          </a:xfrm>
          <a:prstGeom prst="roundRect">
            <a:avLst/>
          </a:prstGeom>
          <a:ln w="57150">
            <a:prstDash val="sysDash"/>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Coordinated escalation and resolution process</a:t>
            </a: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p:cNvGrpSpPr/>
          <p:nvPr/>
        </p:nvGrpSpPr>
        <p:grpSpPr>
          <a:xfrm>
            <a:off x="10879001" y="575543"/>
            <a:ext cx="1245311" cy="1461174"/>
            <a:chOff x="655637" y="3344862"/>
            <a:chExt cx="2990851" cy="3076575"/>
          </a:xfrm>
        </p:grpSpPr>
        <p:pic>
          <p:nvPicPr>
            <p:cNvPr id="18" name="Picture 1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55637" y="3344862"/>
              <a:ext cx="2990850" cy="3076575"/>
            </a:xfrm>
            <a:prstGeom prst="rect">
              <a:avLst/>
            </a:prstGeom>
            <a:ln>
              <a:noFill/>
            </a:ln>
            <a:effectLst>
              <a:outerShdw blurRad="292100" dist="139700" dir="2700000" algn="tl" rotWithShape="0">
                <a:srgbClr val="333333">
                  <a:alpha val="65000"/>
                </a:srgbClr>
              </a:outerShdw>
            </a:effectLst>
          </p:spPr>
        </p:pic>
        <p:sp>
          <p:nvSpPr>
            <p:cNvPr id="21" name="Rectangle 20"/>
            <p:cNvSpPr/>
            <p:nvPr/>
          </p:nvSpPr>
          <p:spPr bwMode="auto">
            <a:xfrm>
              <a:off x="1132034" y="5326062"/>
              <a:ext cx="2514454" cy="44266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51711016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108255"/>
            <a:ext cx="11897492" cy="917575"/>
          </a:xfrm>
        </p:spPr>
        <p:txBody>
          <a:bodyPr/>
          <a:lstStyle/>
          <a:p>
            <a:r>
              <a:rPr lang="en-US" sz="4080" dirty="0"/>
              <a:t>Integrated support experience </a:t>
            </a:r>
          </a:p>
        </p:txBody>
      </p:sp>
      <p:sp>
        <p:nvSpPr>
          <p:cNvPr id="4" name="Rectangle 3"/>
          <p:cNvSpPr/>
          <p:nvPr/>
        </p:nvSpPr>
        <p:spPr bwMode="auto">
          <a:xfrm>
            <a:off x="146133" y="1247470"/>
            <a:ext cx="11897492" cy="56388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597">
              <a:lnSpc>
                <a:spcPct val="90000"/>
              </a:lnSpc>
              <a:spcAft>
                <a:spcPts val="612"/>
              </a:spcAft>
              <a:defRPr/>
            </a:pPr>
            <a:endParaRPr lang="en-US" sz="2800" dirty="0">
              <a:gradFill>
                <a:gsLst>
                  <a:gs pos="2917">
                    <a:srgbClr val="FFFFFF"/>
                  </a:gs>
                  <a:gs pos="30000">
                    <a:srgbClr val="FFFFFF"/>
                  </a:gs>
                </a:gsLst>
                <a:lin ang="5400000" scaled="0"/>
              </a:gradFill>
            </a:endParaRPr>
          </a:p>
        </p:txBody>
      </p:sp>
      <p:pic>
        <p:nvPicPr>
          <p:cNvPr id="10" name="Graphic 9" descr="Call cente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15641" y="4676276"/>
            <a:ext cx="1283417" cy="1283417"/>
          </a:xfrm>
          <a:prstGeom prst="rect">
            <a:avLst/>
          </a:prstGeom>
        </p:spPr>
      </p:pic>
      <p:sp>
        <p:nvSpPr>
          <p:cNvPr id="11" name="TextBox 10"/>
          <p:cNvSpPr txBox="1"/>
          <p:nvPr/>
        </p:nvSpPr>
        <p:spPr>
          <a:xfrm>
            <a:off x="487649" y="3933729"/>
            <a:ext cx="1328517" cy="906397"/>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428" dirty="0">
                <a:gradFill>
                  <a:gsLst>
                    <a:gs pos="2917">
                      <a:srgbClr val="FFFFFF"/>
                    </a:gs>
                    <a:gs pos="30000">
                      <a:srgbClr val="FFFFFF"/>
                    </a:gs>
                  </a:gsLst>
                  <a:lin ang="5400000" scaled="0"/>
                </a:gradFill>
                <a:latin typeface="Segoe UI"/>
              </a:rPr>
              <a:t>Customer calls either vendor</a:t>
            </a:r>
          </a:p>
        </p:txBody>
      </p:sp>
      <p:sp>
        <p:nvSpPr>
          <p:cNvPr id="13" name="TextBox 12"/>
          <p:cNvSpPr txBox="1"/>
          <p:nvPr/>
        </p:nvSpPr>
        <p:spPr>
          <a:xfrm>
            <a:off x="3516640" y="5783263"/>
            <a:ext cx="1355808" cy="1108079"/>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428" dirty="0">
                <a:gradFill>
                  <a:gsLst>
                    <a:gs pos="2917">
                      <a:srgbClr val="FFFFFF"/>
                    </a:gs>
                    <a:gs pos="30000">
                      <a:srgbClr val="FFFFFF"/>
                    </a:gs>
                  </a:gsLst>
                  <a:lin ang="5400000" scaled="0"/>
                </a:gradFill>
                <a:latin typeface="Segoe UI"/>
              </a:rPr>
              <a:t>Hardware partner frontline support</a:t>
            </a:r>
          </a:p>
        </p:txBody>
      </p:sp>
      <p:pic>
        <p:nvPicPr>
          <p:cNvPr id="15" name="Graphic 14" descr="Call cente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77082" y="1581300"/>
            <a:ext cx="1283417" cy="1283417"/>
          </a:xfrm>
          <a:prstGeom prst="rect">
            <a:avLst/>
          </a:prstGeom>
        </p:spPr>
      </p:pic>
      <p:sp>
        <p:nvSpPr>
          <p:cNvPr id="16" name="TextBox 15"/>
          <p:cNvSpPr txBox="1"/>
          <p:nvPr/>
        </p:nvSpPr>
        <p:spPr>
          <a:xfrm>
            <a:off x="3662809" y="2758337"/>
            <a:ext cx="1493972" cy="906397"/>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428" dirty="0">
                <a:gradFill>
                  <a:gsLst>
                    <a:gs pos="2917">
                      <a:srgbClr val="FFFFFF"/>
                    </a:gs>
                    <a:gs pos="30000">
                      <a:srgbClr val="FFFFFF"/>
                    </a:gs>
                  </a:gsLst>
                  <a:lin ang="5400000" scaled="0"/>
                </a:gradFill>
                <a:latin typeface="Segoe UI"/>
              </a:rPr>
              <a:t>Microsoft frontline support</a:t>
            </a:r>
          </a:p>
        </p:txBody>
      </p:sp>
      <p:cxnSp>
        <p:nvCxnSpPr>
          <p:cNvPr id="19" name="Straight Arrow Connector 18"/>
          <p:cNvCxnSpPr>
            <a:cxnSpLocks/>
          </p:cNvCxnSpPr>
          <p:nvPr/>
        </p:nvCxnSpPr>
        <p:spPr>
          <a:xfrm flipV="1">
            <a:off x="1840876" y="2278062"/>
            <a:ext cx="1649824" cy="1373685"/>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cxnSpLocks/>
          </p:cNvCxnSpPr>
          <p:nvPr/>
        </p:nvCxnSpPr>
        <p:spPr>
          <a:xfrm>
            <a:off x="1849643" y="3668789"/>
            <a:ext cx="1370086" cy="1824751"/>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4" name="Graphic 23" descr="Use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7037" y="2864717"/>
            <a:ext cx="1283417" cy="1283417"/>
          </a:xfrm>
          <a:prstGeom prst="rect">
            <a:avLst/>
          </a:prstGeom>
        </p:spPr>
      </p:pic>
      <p:grpSp>
        <p:nvGrpSpPr>
          <p:cNvPr id="17" name="Group 16"/>
          <p:cNvGrpSpPr/>
          <p:nvPr/>
        </p:nvGrpSpPr>
        <p:grpSpPr>
          <a:xfrm>
            <a:off x="4749472" y="623920"/>
            <a:ext cx="1245311" cy="1461174"/>
            <a:chOff x="655637" y="3344862"/>
            <a:chExt cx="2990851" cy="3076575"/>
          </a:xfrm>
        </p:grpSpPr>
        <p:pic>
          <p:nvPicPr>
            <p:cNvPr id="18" name="Picture 17"/>
            <p:cNvPicPr>
              <a:picLocks noChangeAspect="1"/>
            </p:cNvPicPr>
            <p:nvPr/>
          </p:nvPicPr>
          <p:blipFill>
            <a:blip r:embed="rId8"/>
            <a:stretch>
              <a:fillRect/>
            </a:stretch>
          </p:blipFill>
          <p:spPr>
            <a:xfrm>
              <a:off x="655637" y="3344862"/>
              <a:ext cx="2990850" cy="3076575"/>
            </a:xfrm>
            <a:prstGeom prst="rect">
              <a:avLst/>
            </a:prstGeom>
            <a:ln>
              <a:noFill/>
            </a:ln>
            <a:effectLst>
              <a:outerShdw blurRad="292100" dist="139700" dir="2700000" algn="tl" rotWithShape="0">
                <a:srgbClr val="333333">
                  <a:alpha val="65000"/>
                </a:srgbClr>
              </a:outerShdw>
            </a:effectLst>
          </p:spPr>
        </p:pic>
        <p:sp>
          <p:nvSpPr>
            <p:cNvPr id="21" name="Rectangle 20"/>
            <p:cNvSpPr/>
            <p:nvPr/>
          </p:nvSpPr>
          <p:spPr bwMode="auto">
            <a:xfrm>
              <a:off x="1132034" y="5326062"/>
              <a:ext cx="2514454" cy="44266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22" name="Straight Arrow Connector 21">
            <a:extLst>
              <a:ext uri="{FF2B5EF4-FFF2-40B4-BE49-F238E27FC236}">
                <a16:creationId xmlns:a16="http://schemas.microsoft.com/office/drawing/2014/main" id="{CCAA2E2D-71F3-4CD4-9EBD-753D1AA9490A}"/>
              </a:ext>
            </a:extLst>
          </p:cNvPr>
          <p:cNvCxnSpPr>
            <a:cxnSpLocks/>
          </p:cNvCxnSpPr>
          <p:nvPr/>
        </p:nvCxnSpPr>
        <p:spPr>
          <a:xfrm flipV="1">
            <a:off x="4744461" y="2584960"/>
            <a:ext cx="1525610" cy="15801"/>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F813DD0-A63F-4DBC-8EBC-8202CE2EA420}"/>
              </a:ext>
            </a:extLst>
          </p:cNvPr>
          <p:cNvCxnSpPr>
            <a:cxnSpLocks/>
          </p:cNvCxnSpPr>
          <p:nvPr/>
        </p:nvCxnSpPr>
        <p:spPr>
          <a:xfrm flipV="1">
            <a:off x="4618037" y="5682647"/>
            <a:ext cx="1525610" cy="15801"/>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58E2CD6-EC46-403B-8871-A34E0D34E2E0}"/>
              </a:ext>
            </a:extLst>
          </p:cNvPr>
          <p:cNvSpPr txBox="1"/>
          <p:nvPr/>
        </p:nvSpPr>
        <p:spPr>
          <a:xfrm>
            <a:off x="6277216" y="2139661"/>
            <a:ext cx="1493972" cy="894588"/>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428" dirty="0">
                <a:gradFill>
                  <a:gsLst>
                    <a:gs pos="2917">
                      <a:srgbClr val="FFFFFF"/>
                    </a:gs>
                    <a:gs pos="30000">
                      <a:srgbClr val="FFFFFF"/>
                    </a:gs>
                  </a:gsLst>
                  <a:lin ang="5400000" scaled="0"/>
                </a:gradFill>
                <a:latin typeface="Segoe UI"/>
              </a:rPr>
              <a:t>Microsoft </a:t>
            </a:r>
            <a:r>
              <a:rPr lang="en-US" sz="1428" dirty="0">
                <a:gradFill>
                  <a:gsLst>
                    <a:gs pos="2917">
                      <a:srgbClr val="FFFFFF"/>
                    </a:gs>
                    <a:gs pos="30000">
                      <a:srgbClr val="FFFFFF"/>
                    </a:gs>
                  </a:gsLst>
                  <a:lin ang="5400000" scaled="0"/>
                </a:gradFill>
              </a:rPr>
              <a:t>support case in MSSolve</a:t>
            </a:r>
            <a:endParaRPr lang="en-US" sz="1428" dirty="0">
              <a:gradFill>
                <a:gsLst>
                  <a:gs pos="2917">
                    <a:srgbClr val="FFFFFF"/>
                  </a:gs>
                  <a:gs pos="30000">
                    <a:srgbClr val="FFFFFF"/>
                  </a:gs>
                </a:gsLst>
                <a:lin ang="5400000" scaled="0"/>
              </a:gradFill>
              <a:latin typeface="Segoe UI"/>
            </a:endParaRPr>
          </a:p>
        </p:txBody>
      </p:sp>
      <p:sp>
        <p:nvSpPr>
          <p:cNvPr id="27" name="TextBox 26">
            <a:extLst>
              <a:ext uri="{FF2B5EF4-FFF2-40B4-BE49-F238E27FC236}">
                <a16:creationId xmlns:a16="http://schemas.microsoft.com/office/drawing/2014/main" id="{383C3252-7FF7-4D69-A7E5-3FDC04002ECE}"/>
              </a:ext>
            </a:extLst>
          </p:cNvPr>
          <p:cNvSpPr txBox="1"/>
          <p:nvPr/>
        </p:nvSpPr>
        <p:spPr>
          <a:xfrm>
            <a:off x="6217078" y="5229448"/>
            <a:ext cx="1355808" cy="894588"/>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428" dirty="0">
                <a:gradFill>
                  <a:gsLst>
                    <a:gs pos="2917">
                      <a:srgbClr val="FFFFFF"/>
                    </a:gs>
                    <a:gs pos="30000">
                      <a:srgbClr val="FFFFFF"/>
                    </a:gs>
                  </a:gsLst>
                  <a:lin ang="5400000" scaled="0"/>
                </a:gradFill>
                <a:latin typeface="Segoe UI"/>
              </a:rPr>
              <a:t>Partner Support case</a:t>
            </a:r>
          </a:p>
        </p:txBody>
      </p:sp>
      <p:cxnSp>
        <p:nvCxnSpPr>
          <p:cNvPr id="28" name="Straight Arrow Connector 27">
            <a:extLst>
              <a:ext uri="{FF2B5EF4-FFF2-40B4-BE49-F238E27FC236}">
                <a16:creationId xmlns:a16="http://schemas.microsoft.com/office/drawing/2014/main" id="{745C1521-5D54-4EB7-A61D-30433EFBB8E9}"/>
              </a:ext>
            </a:extLst>
          </p:cNvPr>
          <p:cNvCxnSpPr>
            <a:cxnSpLocks/>
          </p:cNvCxnSpPr>
          <p:nvPr/>
        </p:nvCxnSpPr>
        <p:spPr>
          <a:xfrm flipV="1">
            <a:off x="7572886" y="2592860"/>
            <a:ext cx="1525610" cy="15801"/>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953340AA-DFD5-46A2-BAB8-B2EE9790AD84}"/>
              </a:ext>
            </a:extLst>
          </p:cNvPr>
          <p:cNvPicPr>
            <a:picLocks noChangeAspect="1"/>
          </p:cNvPicPr>
          <p:nvPr/>
        </p:nvPicPr>
        <p:blipFill>
          <a:blip r:embed="rId9"/>
          <a:stretch>
            <a:fillRect/>
          </a:stretch>
        </p:blipFill>
        <p:spPr>
          <a:xfrm>
            <a:off x="10882026" y="3867008"/>
            <a:ext cx="1012524" cy="371877"/>
          </a:xfrm>
          <a:prstGeom prst="rect">
            <a:avLst/>
          </a:prstGeom>
        </p:spPr>
      </p:pic>
      <p:pic>
        <p:nvPicPr>
          <p:cNvPr id="30" name="Picture 29">
            <a:extLst>
              <a:ext uri="{FF2B5EF4-FFF2-40B4-BE49-F238E27FC236}">
                <a16:creationId xmlns:a16="http://schemas.microsoft.com/office/drawing/2014/main" id="{D8EFDBD9-D1A2-4262-948D-B2BF2F946FBD}"/>
              </a:ext>
            </a:extLst>
          </p:cNvPr>
          <p:cNvPicPr>
            <a:picLocks noChangeAspect="1"/>
          </p:cNvPicPr>
          <p:nvPr/>
        </p:nvPicPr>
        <p:blipFill>
          <a:blip r:embed="rId10"/>
          <a:stretch>
            <a:fillRect/>
          </a:stretch>
        </p:blipFill>
        <p:spPr>
          <a:xfrm>
            <a:off x="11000572" y="2390348"/>
            <a:ext cx="1019175" cy="466725"/>
          </a:xfrm>
          <a:prstGeom prst="rect">
            <a:avLst/>
          </a:prstGeom>
        </p:spPr>
      </p:pic>
      <p:sp>
        <p:nvSpPr>
          <p:cNvPr id="32" name="Action Button: Go Home 31">
            <a:hlinkClick r:id="" action="ppaction://hlinkshowjump?jump=firstslide" highlightClick="1"/>
            <a:extLst>
              <a:ext uri="{FF2B5EF4-FFF2-40B4-BE49-F238E27FC236}">
                <a16:creationId xmlns:a16="http://schemas.microsoft.com/office/drawing/2014/main" id="{A6539A10-854F-4FEF-9B2D-7EA8AFF38865}"/>
              </a:ext>
            </a:extLst>
          </p:cNvPr>
          <p:cNvSpPr/>
          <p:nvPr/>
        </p:nvSpPr>
        <p:spPr>
          <a:xfrm>
            <a:off x="7466012" y="3745123"/>
            <a:ext cx="2895600" cy="1095003"/>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Helen Portal – Control Access</a:t>
            </a:r>
          </a:p>
        </p:txBody>
      </p:sp>
      <p:pic>
        <p:nvPicPr>
          <p:cNvPr id="33" name="Picture 32">
            <a:extLst>
              <a:ext uri="{FF2B5EF4-FFF2-40B4-BE49-F238E27FC236}">
                <a16:creationId xmlns:a16="http://schemas.microsoft.com/office/drawing/2014/main" id="{47A0E9AE-07BB-4B5E-B1BF-47F190A3E48F}"/>
              </a:ext>
            </a:extLst>
          </p:cNvPr>
          <p:cNvPicPr>
            <a:picLocks noChangeAspect="1"/>
          </p:cNvPicPr>
          <p:nvPr/>
        </p:nvPicPr>
        <p:blipFill>
          <a:blip r:embed="rId11"/>
          <a:stretch>
            <a:fillRect/>
          </a:stretch>
        </p:blipFill>
        <p:spPr>
          <a:xfrm>
            <a:off x="10578067" y="4506044"/>
            <a:ext cx="1487515" cy="279381"/>
          </a:xfrm>
          <a:prstGeom prst="rect">
            <a:avLst/>
          </a:prstGeom>
        </p:spPr>
      </p:pic>
      <p:cxnSp>
        <p:nvCxnSpPr>
          <p:cNvPr id="34" name="Straight Arrow Connector 33">
            <a:extLst>
              <a:ext uri="{FF2B5EF4-FFF2-40B4-BE49-F238E27FC236}">
                <a16:creationId xmlns:a16="http://schemas.microsoft.com/office/drawing/2014/main" id="{F293F5D8-F141-4A2A-BEFD-DFB5B186439F}"/>
              </a:ext>
            </a:extLst>
          </p:cNvPr>
          <p:cNvCxnSpPr>
            <a:cxnSpLocks/>
            <a:stCxn id="26" idx="2"/>
            <a:endCxn id="32" idx="3"/>
          </p:cNvCxnSpPr>
          <p:nvPr/>
        </p:nvCxnSpPr>
        <p:spPr>
          <a:xfrm>
            <a:off x="7024202" y="3034249"/>
            <a:ext cx="1889610" cy="710874"/>
          </a:xfrm>
          <a:prstGeom prst="straightConnector1">
            <a:avLst/>
          </a:prstGeom>
          <a:ln w="5715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7D7B6E3-C612-414C-9365-79164E4C39B5}"/>
              </a:ext>
            </a:extLst>
          </p:cNvPr>
          <p:cNvCxnSpPr>
            <a:cxnSpLocks/>
          </p:cNvCxnSpPr>
          <p:nvPr/>
        </p:nvCxnSpPr>
        <p:spPr>
          <a:xfrm flipV="1">
            <a:off x="7208837" y="4840126"/>
            <a:ext cx="1764053" cy="836617"/>
          </a:xfrm>
          <a:prstGeom prst="straightConnector1">
            <a:avLst/>
          </a:prstGeom>
          <a:ln w="5715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5157B6D-F26C-45A0-94DD-379910E7F63D}"/>
              </a:ext>
            </a:extLst>
          </p:cNvPr>
          <p:cNvSpPr txBox="1"/>
          <p:nvPr/>
        </p:nvSpPr>
        <p:spPr>
          <a:xfrm>
            <a:off x="5695685" y="3879428"/>
            <a:ext cx="1328517" cy="696841"/>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428" dirty="0">
                <a:gradFill>
                  <a:gsLst>
                    <a:gs pos="2917">
                      <a:srgbClr val="FFFFFF"/>
                    </a:gs>
                    <a:gs pos="30000">
                      <a:srgbClr val="FFFFFF"/>
                    </a:gs>
                  </a:gsLst>
                  <a:lin ang="5400000" scaled="0"/>
                </a:gradFill>
                <a:latin typeface="Segoe UI"/>
              </a:rPr>
              <a:t>Case exchange</a:t>
            </a:r>
          </a:p>
        </p:txBody>
      </p:sp>
      <p:sp>
        <p:nvSpPr>
          <p:cNvPr id="48" name="Rectangle 47">
            <a:extLst>
              <a:ext uri="{FF2B5EF4-FFF2-40B4-BE49-F238E27FC236}">
                <a16:creationId xmlns:a16="http://schemas.microsoft.com/office/drawing/2014/main" id="{4C6A164F-30FA-4BFF-9552-F4040C00CCBA}"/>
              </a:ext>
            </a:extLst>
          </p:cNvPr>
          <p:cNvSpPr/>
          <p:nvPr/>
        </p:nvSpPr>
        <p:spPr bwMode="auto">
          <a:xfrm>
            <a:off x="10556110" y="3651747"/>
            <a:ext cx="1487515" cy="1369515"/>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9" name="Straight Arrow Connector 48">
            <a:extLst>
              <a:ext uri="{FF2B5EF4-FFF2-40B4-BE49-F238E27FC236}">
                <a16:creationId xmlns:a16="http://schemas.microsoft.com/office/drawing/2014/main" id="{90D6F1E5-9F78-4C1F-8831-B7944DCBFAAA}"/>
              </a:ext>
            </a:extLst>
          </p:cNvPr>
          <p:cNvCxnSpPr>
            <a:cxnSpLocks/>
            <a:stCxn id="32" idx="0"/>
          </p:cNvCxnSpPr>
          <p:nvPr/>
        </p:nvCxnSpPr>
        <p:spPr>
          <a:xfrm>
            <a:off x="10361612" y="4292625"/>
            <a:ext cx="225220" cy="0"/>
          </a:xfrm>
          <a:prstGeom prst="straightConnector1">
            <a:avLst/>
          </a:prstGeom>
          <a:ln w="5715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EBE1D17-F8FC-4970-AC5E-505B81DBC96F}"/>
              </a:ext>
            </a:extLst>
          </p:cNvPr>
          <p:cNvSpPr txBox="1"/>
          <p:nvPr/>
        </p:nvSpPr>
        <p:spPr>
          <a:xfrm>
            <a:off x="10807211" y="2967893"/>
            <a:ext cx="1328517" cy="696841"/>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428" dirty="0">
                <a:gradFill>
                  <a:gsLst>
                    <a:gs pos="2917">
                      <a:srgbClr val="FFFFFF"/>
                    </a:gs>
                    <a:gs pos="30000">
                      <a:srgbClr val="FFFFFF"/>
                    </a:gs>
                  </a:gsLst>
                  <a:lin ang="5400000" scaled="0"/>
                </a:gradFill>
                <a:latin typeface="Segoe UI"/>
              </a:rPr>
              <a:t>Analytics Tool</a:t>
            </a:r>
          </a:p>
        </p:txBody>
      </p:sp>
      <p:pic>
        <p:nvPicPr>
          <p:cNvPr id="54" name="Graphic 53" descr="Call center">
            <a:extLst>
              <a:ext uri="{FF2B5EF4-FFF2-40B4-BE49-F238E27FC236}">
                <a16:creationId xmlns:a16="http://schemas.microsoft.com/office/drawing/2014/main" id="{ABD11216-EE01-4CC2-A222-5F65BD1B79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91623" y="1787572"/>
            <a:ext cx="1283417" cy="1283417"/>
          </a:xfrm>
          <a:prstGeom prst="rect">
            <a:avLst/>
          </a:prstGeom>
        </p:spPr>
      </p:pic>
      <p:sp>
        <p:nvSpPr>
          <p:cNvPr id="55" name="TextBox 54">
            <a:extLst>
              <a:ext uri="{FF2B5EF4-FFF2-40B4-BE49-F238E27FC236}">
                <a16:creationId xmlns:a16="http://schemas.microsoft.com/office/drawing/2014/main" id="{7CC0B1DB-B980-46BD-A290-C0B799DB07C6}"/>
              </a:ext>
            </a:extLst>
          </p:cNvPr>
          <p:cNvSpPr txBox="1"/>
          <p:nvPr/>
        </p:nvSpPr>
        <p:spPr>
          <a:xfrm>
            <a:off x="8987975" y="2790430"/>
            <a:ext cx="1493972" cy="894588"/>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428" dirty="0">
                <a:gradFill>
                  <a:gsLst>
                    <a:gs pos="2917">
                      <a:srgbClr val="FFFFFF"/>
                    </a:gs>
                    <a:gs pos="30000">
                      <a:srgbClr val="FFFFFF"/>
                    </a:gs>
                  </a:gsLst>
                  <a:lin ang="5400000" scaled="0"/>
                </a:gradFill>
                <a:latin typeface="Segoe UI"/>
              </a:rPr>
              <a:t>Azure Stack Hub SWE team</a:t>
            </a:r>
          </a:p>
        </p:txBody>
      </p:sp>
      <p:cxnSp>
        <p:nvCxnSpPr>
          <p:cNvPr id="56" name="Straight Arrow Connector 55">
            <a:extLst>
              <a:ext uri="{FF2B5EF4-FFF2-40B4-BE49-F238E27FC236}">
                <a16:creationId xmlns:a16="http://schemas.microsoft.com/office/drawing/2014/main" id="{04A3B741-1F5E-4CE2-A3F9-B531033C165D}"/>
              </a:ext>
            </a:extLst>
          </p:cNvPr>
          <p:cNvCxnSpPr>
            <a:cxnSpLocks/>
            <a:endCxn id="30" idx="1"/>
          </p:cNvCxnSpPr>
          <p:nvPr/>
        </p:nvCxnSpPr>
        <p:spPr>
          <a:xfrm flipV="1">
            <a:off x="10097338" y="2623711"/>
            <a:ext cx="903234" cy="1005"/>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B7BFE9B-F0D7-4080-ADFD-16E8CF31C5B1}"/>
              </a:ext>
            </a:extLst>
          </p:cNvPr>
          <p:cNvCxnSpPr/>
          <p:nvPr/>
        </p:nvCxnSpPr>
        <p:spPr>
          <a:xfrm>
            <a:off x="6751637" y="2967893"/>
            <a:ext cx="0" cy="2368013"/>
          </a:xfrm>
          <a:prstGeom prst="straightConnector1">
            <a:avLst/>
          </a:prstGeom>
          <a:ln w="5715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18CC7169-9C24-46D6-9FB8-AD828C583753}"/>
              </a:ext>
            </a:extLst>
          </p:cNvPr>
          <p:cNvCxnSpPr>
            <a:cxnSpLocks/>
            <a:stCxn id="53" idx="0"/>
            <a:endCxn id="32" idx="3"/>
          </p:cNvCxnSpPr>
          <p:nvPr/>
        </p:nvCxnSpPr>
        <p:spPr>
          <a:xfrm flipH="1">
            <a:off x="8913812" y="2967893"/>
            <a:ext cx="2557658" cy="777230"/>
          </a:xfrm>
          <a:prstGeom prst="straightConnector1">
            <a:avLst/>
          </a:prstGeom>
          <a:ln w="5715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86109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505050"/>
                </a:solidFill>
              </a:rPr>
              <a:t>Scenario-based support boundary</a:t>
            </a:r>
          </a:p>
        </p:txBody>
      </p:sp>
      <p:sp>
        <p:nvSpPr>
          <p:cNvPr id="6" name="Text Placeholder 5"/>
          <p:cNvSpPr>
            <a:spLocks noGrp="1"/>
          </p:cNvSpPr>
          <p:nvPr>
            <p:ph type="body" sz="quarter" idx="10"/>
          </p:nvPr>
        </p:nvSpPr>
        <p:spPr>
          <a:xfrm>
            <a:off x="274638" y="1212849"/>
            <a:ext cx="11887197" cy="4893647"/>
          </a:xfrm>
        </p:spPr>
        <p:txBody>
          <a:bodyPr vert="horz" wrap="square" lIns="146304" tIns="91440" rIns="146304" bIns="91440" rtlCol="0" anchor="t">
            <a:spAutoFit/>
          </a:bodyPr>
          <a:lstStyle/>
          <a:p>
            <a:r>
              <a:rPr lang="en-US" sz="2800" b="1"/>
              <a:t>The hardware partner owns (and should be called first for):</a:t>
            </a:r>
            <a:endParaRPr lang="en-US" sz="2400"/>
          </a:p>
          <a:p>
            <a:pPr marL="457200" indent="-457200">
              <a:lnSpc>
                <a:spcPct val="100000"/>
              </a:lnSpc>
              <a:buFont typeface="+mj-lt"/>
              <a:buAutoNum type="arabicPeriod"/>
            </a:pPr>
            <a:r>
              <a:rPr lang="en-US" sz="2400">
                <a:solidFill>
                  <a:schemeClr val="tx1"/>
                </a:solidFill>
              </a:rPr>
              <a:t>All hardware and HW partner-branded SW including HLH related issues. </a:t>
            </a:r>
            <a:endParaRPr lang="en-US" sz="2400">
              <a:solidFill>
                <a:schemeClr val="tx1"/>
              </a:solidFill>
              <a:cs typeface="Segoe UI Light"/>
            </a:endParaRPr>
          </a:p>
          <a:p>
            <a:pPr marL="742950" lvl="3" indent="-285750">
              <a:lnSpc>
                <a:spcPct val="100000"/>
              </a:lnSpc>
              <a:buFont typeface="Arial" panose="05000000000000000000" pitchFamily="2" charset="2"/>
              <a:buChar char="•"/>
            </a:pPr>
            <a:r>
              <a:rPr lang="en-US" sz="2000">
                <a:solidFill>
                  <a:schemeClr val="tx1"/>
                </a:solidFill>
                <a:latin typeface="+mj-lt"/>
              </a:rPr>
              <a:t>Ex: If a server or disk or NIC is reported as faulty by the hardware monitoring tool. </a:t>
            </a:r>
            <a:endParaRPr lang="en-US" sz="2000">
              <a:solidFill>
                <a:schemeClr val="tx1"/>
              </a:solidFill>
              <a:latin typeface="+mj-lt"/>
              <a:cs typeface="Segoe UI Light"/>
            </a:endParaRPr>
          </a:p>
          <a:p>
            <a:pPr marL="457200" indent="-457200">
              <a:lnSpc>
                <a:spcPct val="100000"/>
              </a:lnSpc>
              <a:buFont typeface="+mj-lt"/>
              <a:buAutoNum type="arabicPeriod"/>
            </a:pPr>
            <a:r>
              <a:rPr lang="en-US" sz="2400">
                <a:solidFill>
                  <a:schemeClr val="tx1"/>
                </a:solidFill>
              </a:rPr>
              <a:t>Deployment, driver and firmware update, and FRU (field replacement unit) issues.</a:t>
            </a:r>
            <a:endParaRPr lang="en-US" sz="2400">
              <a:solidFill>
                <a:schemeClr val="tx1"/>
              </a:solidFill>
              <a:cs typeface="Segoe UI Light"/>
            </a:endParaRPr>
          </a:p>
          <a:p>
            <a:pPr marL="742950" lvl="3" indent="-285750">
              <a:lnSpc>
                <a:spcPct val="100000"/>
              </a:lnSpc>
              <a:buFont typeface="Arial" panose="05000000000000000000" pitchFamily="2" charset="2"/>
              <a:buChar char="•"/>
            </a:pPr>
            <a:r>
              <a:rPr lang="en-US" sz="2000">
                <a:solidFill>
                  <a:schemeClr val="tx1"/>
                </a:solidFill>
                <a:latin typeface="+mj-lt"/>
              </a:rPr>
              <a:t>Ex: If a professional service engineer runs into onsite deployment failures Hardware vendor owns T1/T2 support and escalates to MSFT for T3 support.</a:t>
            </a:r>
            <a:endParaRPr lang="en-US" sz="2000">
              <a:solidFill>
                <a:schemeClr val="tx1"/>
              </a:solidFill>
              <a:latin typeface="+mj-lt"/>
              <a:cs typeface="Segoe UI Light"/>
            </a:endParaRPr>
          </a:p>
          <a:p>
            <a:pPr marL="742950" lvl="3" indent="-285750">
              <a:lnSpc>
                <a:spcPct val="100000"/>
              </a:lnSpc>
              <a:buFont typeface="Arial" panose="05000000000000000000" pitchFamily="2" charset="2"/>
              <a:buChar char="•"/>
            </a:pPr>
            <a:r>
              <a:rPr lang="en-US" sz="2000">
                <a:solidFill>
                  <a:schemeClr val="tx1"/>
                </a:solidFill>
                <a:latin typeface="+mj-lt"/>
              </a:rPr>
              <a:t>Ex: If a customer runs into firmware update issues. Hardware vendor owns resolution. </a:t>
            </a:r>
            <a:endParaRPr lang="en-US" sz="2000">
              <a:solidFill>
                <a:schemeClr val="tx1"/>
              </a:solidFill>
              <a:latin typeface="+mj-lt"/>
              <a:cs typeface="Segoe UI Light"/>
            </a:endParaRPr>
          </a:p>
          <a:p>
            <a:pPr lvl="0"/>
            <a:endParaRPr lang="en-US" sz="2800" b="1"/>
          </a:p>
          <a:p>
            <a:r>
              <a:rPr lang="en-US" sz="2800" b="1"/>
              <a:t>For everything else, Microsoft or the Cloud Solution Provider should be called first. CSP will own the Tier 1 and 2 support, back-stopped by Microsoft for tier 3 support.</a:t>
            </a:r>
            <a:endParaRPr lang="en-US"/>
          </a:p>
        </p:txBody>
      </p:sp>
    </p:spTree>
    <p:extLst>
      <p:ext uri="{BB962C8B-B14F-4D97-AF65-F5344CB8AC3E}">
        <p14:creationId xmlns:p14="http://schemas.microsoft.com/office/powerpoint/2010/main" val="307031919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p:txBody>
          <a:bodyPr/>
          <a:lstStyle/>
          <a:p>
            <a:r>
              <a:rPr lang="en-US">
                <a:solidFill>
                  <a:srgbClr val="505050"/>
                </a:solidFill>
              </a:rPr>
              <a:t>Support offering / Contract breakdown </a:t>
            </a:r>
          </a:p>
        </p:txBody>
      </p:sp>
      <p:sp>
        <p:nvSpPr>
          <p:cNvPr id="3" name="Text Placeholder 2"/>
          <p:cNvSpPr>
            <a:spLocks noGrp="1"/>
          </p:cNvSpPr>
          <p:nvPr>
            <p:ph type="body" sz="quarter" idx="10"/>
          </p:nvPr>
        </p:nvSpPr>
        <p:spPr/>
        <p:txBody>
          <a:bodyPr vert="horz" wrap="square" lIns="146304" tIns="91440" rIns="146304" bIns="91440" rtlCol="0" anchor="t">
            <a:spAutoFit/>
          </a:bodyPr>
          <a:lstStyle/>
          <a:p>
            <a:r>
              <a:rPr lang="en-US"/>
              <a:t>Who will customers buy support from?</a:t>
            </a:r>
          </a:p>
        </p:txBody>
      </p:sp>
      <p:sp>
        <p:nvSpPr>
          <p:cNvPr id="10" name="Rectangle 9"/>
          <p:cNvSpPr/>
          <p:nvPr/>
        </p:nvSpPr>
        <p:spPr>
          <a:xfrm>
            <a:off x="426786" y="3124053"/>
            <a:ext cx="1131987" cy="6507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32"/>
              <a:t>EA Customer</a:t>
            </a:r>
          </a:p>
        </p:txBody>
      </p:sp>
      <p:sp>
        <p:nvSpPr>
          <p:cNvPr id="12" name="Rectangle 11"/>
          <p:cNvSpPr/>
          <p:nvPr/>
        </p:nvSpPr>
        <p:spPr>
          <a:xfrm>
            <a:off x="2327283" y="2790548"/>
            <a:ext cx="1119124" cy="6528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t>HW Partner</a:t>
            </a:r>
          </a:p>
        </p:txBody>
      </p:sp>
      <p:sp>
        <p:nvSpPr>
          <p:cNvPr id="13" name="Rectangle 12"/>
          <p:cNvSpPr/>
          <p:nvPr/>
        </p:nvSpPr>
        <p:spPr>
          <a:xfrm>
            <a:off x="2327283" y="3695826"/>
            <a:ext cx="1119124" cy="6528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t>MSFT</a:t>
            </a:r>
          </a:p>
        </p:txBody>
      </p:sp>
      <p:sp>
        <p:nvSpPr>
          <p:cNvPr id="28" name="Content Placeholder 2"/>
          <p:cNvSpPr txBox="1">
            <a:spLocks/>
          </p:cNvSpPr>
          <p:nvPr/>
        </p:nvSpPr>
        <p:spPr>
          <a:xfrm>
            <a:off x="368236" y="4545761"/>
            <a:ext cx="3589332" cy="2012645"/>
          </a:xfrm>
          <a:prstGeom prst="rect">
            <a:avLst/>
          </a:prstGeom>
        </p:spPr>
        <p:txBody>
          <a:bodyPr vert="horz" lIns="93260" tIns="46630" rIns="93260" bIns="4663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9724" indent="-349724">
              <a:buFont typeface="+mj-lt"/>
              <a:buAutoNum type="arabicPeriod"/>
            </a:pPr>
            <a:r>
              <a:rPr lang="en-US" sz="1200" dirty="0"/>
              <a:t>Enterprise customer will have two support contracts: 1) HW partners and 2) Microsoft</a:t>
            </a:r>
          </a:p>
          <a:p>
            <a:pPr marL="349724" indent="-349724">
              <a:buFont typeface="+mj-lt"/>
              <a:buAutoNum type="arabicPeriod"/>
            </a:pPr>
            <a:r>
              <a:rPr lang="en-US" sz="1200" dirty="0"/>
              <a:t>HW partner covers HW, their own SW and the 3 infra ops scenarios (L1, L2) support. HW partner support will be listed as a line item on the HW BOM</a:t>
            </a:r>
          </a:p>
          <a:p>
            <a:pPr marL="349724" indent="-349724">
              <a:buFont typeface="+mj-lt"/>
              <a:buAutoNum type="arabicPeriod"/>
            </a:pPr>
            <a:r>
              <a:rPr lang="en-US" sz="1200" dirty="0"/>
              <a:t>Enterprise customer with Premier or Azure support* will have support coverage for Azure Stack Hub. Support covers Azure services and core fabric </a:t>
            </a:r>
            <a:r>
              <a:rPr lang="en-US" sz="1200" dirty="0" err="1"/>
              <a:t>sw</a:t>
            </a:r>
            <a:r>
              <a:rPr lang="en-US" sz="1200" dirty="0"/>
              <a:t> services.</a:t>
            </a:r>
          </a:p>
        </p:txBody>
      </p:sp>
      <p:cxnSp>
        <p:nvCxnSpPr>
          <p:cNvPr id="33" name="Connector: Elbow 32"/>
          <p:cNvCxnSpPr>
            <a:cxnSpLocks/>
            <a:stCxn id="10" idx="3"/>
            <a:endCxn id="12" idx="1"/>
          </p:cNvCxnSpPr>
          <p:nvPr/>
        </p:nvCxnSpPr>
        <p:spPr>
          <a:xfrm flipV="1">
            <a:off x="1558773" y="3116960"/>
            <a:ext cx="768510" cy="33246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p:cNvCxnSpPr>
            <a:cxnSpLocks/>
            <a:stCxn id="10" idx="3"/>
            <a:endCxn id="13" idx="1"/>
          </p:cNvCxnSpPr>
          <p:nvPr/>
        </p:nvCxnSpPr>
        <p:spPr>
          <a:xfrm>
            <a:off x="1558773" y="3449424"/>
            <a:ext cx="768510" cy="57281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Oval 70"/>
          <p:cNvSpPr/>
          <p:nvPr/>
        </p:nvSpPr>
        <p:spPr>
          <a:xfrm>
            <a:off x="2207984" y="2735751"/>
            <a:ext cx="276564" cy="157754"/>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28"/>
              <a:t>1</a:t>
            </a:r>
          </a:p>
        </p:txBody>
      </p:sp>
      <p:sp>
        <p:nvSpPr>
          <p:cNvPr id="72" name="Oval 71"/>
          <p:cNvSpPr/>
          <p:nvPr/>
        </p:nvSpPr>
        <p:spPr>
          <a:xfrm>
            <a:off x="2207984" y="3641753"/>
            <a:ext cx="276564" cy="157754"/>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28"/>
              <a:t>2</a:t>
            </a:r>
          </a:p>
        </p:txBody>
      </p:sp>
      <p:sp>
        <p:nvSpPr>
          <p:cNvPr id="63" name="Rectangle 62"/>
          <p:cNvSpPr/>
          <p:nvPr/>
        </p:nvSpPr>
        <p:spPr>
          <a:xfrm>
            <a:off x="285403" y="1689489"/>
            <a:ext cx="3659947" cy="5014535"/>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sz="1836"/>
          </a:p>
        </p:txBody>
      </p:sp>
      <p:sp>
        <p:nvSpPr>
          <p:cNvPr id="65" name="Content Placeholder 2"/>
          <p:cNvSpPr txBox="1">
            <a:spLocks/>
          </p:cNvSpPr>
          <p:nvPr/>
        </p:nvSpPr>
        <p:spPr>
          <a:xfrm>
            <a:off x="380456" y="1771329"/>
            <a:ext cx="3564894" cy="354348"/>
          </a:xfrm>
          <a:prstGeom prst="rect">
            <a:avLst/>
          </a:prstGeom>
        </p:spPr>
        <p:txBody>
          <a:bodyPr vert="horz" lIns="93260" tIns="46630" rIns="93260" bIns="46630" rtlCol="0" anchor="ct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40" i="1"/>
              <a:t>Customer consuming Azure via MSFT</a:t>
            </a:r>
          </a:p>
        </p:txBody>
      </p:sp>
      <p:sp>
        <p:nvSpPr>
          <p:cNvPr id="35" name="Rectangle 34"/>
          <p:cNvSpPr/>
          <p:nvPr/>
        </p:nvSpPr>
        <p:spPr>
          <a:xfrm>
            <a:off x="8031192" y="3124054"/>
            <a:ext cx="1079915" cy="6507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32"/>
              <a:t>Customer</a:t>
            </a:r>
          </a:p>
        </p:txBody>
      </p:sp>
      <p:sp>
        <p:nvSpPr>
          <p:cNvPr id="36" name="Rectangle 35"/>
          <p:cNvSpPr/>
          <p:nvPr/>
        </p:nvSpPr>
        <p:spPr>
          <a:xfrm>
            <a:off x="9692318" y="2699144"/>
            <a:ext cx="936698" cy="6528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t>HW Partner</a:t>
            </a:r>
          </a:p>
        </p:txBody>
      </p:sp>
      <p:sp>
        <p:nvSpPr>
          <p:cNvPr id="37" name="Rectangle 36"/>
          <p:cNvSpPr/>
          <p:nvPr/>
        </p:nvSpPr>
        <p:spPr>
          <a:xfrm>
            <a:off x="9692318" y="3652249"/>
            <a:ext cx="936698" cy="6528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t>CSP</a:t>
            </a:r>
          </a:p>
        </p:txBody>
      </p:sp>
      <p:cxnSp>
        <p:nvCxnSpPr>
          <p:cNvPr id="40" name="Connector: Elbow 39"/>
          <p:cNvCxnSpPr>
            <a:cxnSpLocks/>
            <a:stCxn id="37" idx="3"/>
            <a:endCxn id="56" idx="1"/>
          </p:cNvCxnSpPr>
          <p:nvPr/>
        </p:nvCxnSpPr>
        <p:spPr>
          <a:xfrm flipV="1">
            <a:off x="10629017" y="3977675"/>
            <a:ext cx="378192" cy="98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p:cNvCxnSpPr>
            <a:cxnSpLocks/>
            <a:stCxn id="35" idx="3"/>
            <a:endCxn id="36" idx="1"/>
          </p:cNvCxnSpPr>
          <p:nvPr/>
        </p:nvCxnSpPr>
        <p:spPr>
          <a:xfrm flipV="1">
            <a:off x="9111107" y="3025555"/>
            <a:ext cx="581211" cy="42386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p:cNvCxnSpPr>
            <a:cxnSpLocks/>
            <a:stCxn id="35" idx="3"/>
            <a:endCxn id="37" idx="1"/>
          </p:cNvCxnSpPr>
          <p:nvPr/>
        </p:nvCxnSpPr>
        <p:spPr>
          <a:xfrm>
            <a:off x="9111107" y="3449424"/>
            <a:ext cx="581211" cy="52923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9540206" y="2652288"/>
            <a:ext cx="257914" cy="157754"/>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28"/>
              <a:t>1</a:t>
            </a:r>
          </a:p>
        </p:txBody>
      </p:sp>
      <p:sp>
        <p:nvSpPr>
          <p:cNvPr id="50" name="Oval 49"/>
          <p:cNvSpPr/>
          <p:nvPr/>
        </p:nvSpPr>
        <p:spPr>
          <a:xfrm>
            <a:off x="9570021" y="3584633"/>
            <a:ext cx="257914" cy="157754"/>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28"/>
              <a:t>2</a:t>
            </a:r>
          </a:p>
        </p:txBody>
      </p:sp>
      <p:sp>
        <p:nvSpPr>
          <p:cNvPr id="56" name="Rectangle 55"/>
          <p:cNvSpPr/>
          <p:nvPr/>
        </p:nvSpPr>
        <p:spPr>
          <a:xfrm>
            <a:off x="11007209" y="3651264"/>
            <a:ext cx="936698" cy="6528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t>MSFT</a:t>
            </a:r>
          </a:p>
        </p:txBody>
      </p:sp>
      <p:sp>
        <p:nvSpPr>
          <p:cNvPr id="67" name="Content Placeholder 2"/>
          <p:cNvSpPr txBox="1">
            <a:spLocks/>
          </p:cNvSpPr>
          <p:nvPr/>
        </p:nvSpPr>
        <p:spPr>
          <a:xfrm>
            <a:off x="7933772" y="1771329"/>
            <a:ext cx="4293143" cy="354348"/>
          </a:xfrm>
          <a:prstGeom prst="rect">
            <a:avLst/>
          </a:prstGeom>
        </p:spPr>
        <p:txBody>
          <a:bodyPr vert="horz" lIns="93260" tIns="46630" rIns="93260" bIns="4663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36" i="1"/>
              <a:t>Customer consuming Azure via CSP</a:t>
            </a:r>
          </a:p>
        </p:txBody>
      </p:sp>
      <p:sp>
        <p:nvSpPr>
          <p:cNvPr id="32" name="Rectangle 31"/>
          <p:cNvSpPr/>
          <p:nvPr/>
        </p:nvSpPr>
        <p:spPr>
          <a:xfrm>
            <a:off x="7887461" y="1702666"/>
            <a:ext cx="4409592" cy="5014535"/>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sz="1836"/>
          </a:p>
        </p:txBody>
      </p:sp>
      <p:sp>
        <p:nvSpPr>
          <p:cNvPr id="68" name="Content Placeholder 2"/>
          <p:cNvSpPr txBox="1">
            <a:spLocks/>
          </p:cNvSpPr>
          <p:nvPr/>
        </p:nvSpPr>
        <p:spPr>
          <a:xfrm>
            <a:off x="7933772" y="4545761"/>
            <a:ext cx="4293143" cy="2012645"/>
          </a:xfrm>
          <a:prstGeom prst="rect">
            <a:avLst/>
          </a:prstGeom>
        </p:spPr>
        <p:txBody>
          <a:bodyPr vert="horz" lIns="93260" tIns="46630" rIns="93260" bIns="4663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9724" indent="-349724">
              <a:buFont typeface="+mj-lt"/>
              <a:buAutoNum type="arabicPeriod"/>
            </a:pPr>
            <a:r>
              <a:rPr lang="en-US" sz="1200" dirty="0"/>
              <a:t>CSP customer will have two support contracts:                       1) HW partners and 2) customer’s CSP (which could have been covered when they initially sign up their contract with CSP)</a:t>
            </a:r>
          </a:p>
          <a:p>
            <a:pPr marL="349724" indent="-349724">
              <a:buFont typeface="+mj-lt"/>
              <a:buAutoNum type="arabicPeriod"/>
            </a:pPr>
            <a:r>
              <a:rPr lang="en-US" sz="1200" dirty="0"/>
              <a:t>HW partner covers HW and 3 infra ops scenarios (L1, L2) support. HW partner support will be listed as a line item on the HW BOM</a:t>
            </a:r>
          </a:p>
          <a:p>
            <a:pPr marL="349724" indent="-349724">
              <a:buFont typeface="+mj-lt"/>
              <a:buAutoNum type="arabicPeriod"/>
            </a:pPr>
            <a:r>
              <a:rPr lang="en-US" sz="1200" dirty="0"/>
              <a:t>CSP is responsible for L1/L2 support for all Azure services in portfolio including Azure Stack Hub. CSP is backstopped by MSFT L3 support.</a:t>
            </a:r>
          </a:p>
        </p:txBody>
      </p:sp>
      <p:sp>
        <p:nvSpPr>
          <p:cNvPr id="69" name="Content Placeholder 2"/>
          <p:cNvSpPr txBox="1">
            <a:spLocks/>
          </p:cNvSpPr>
          <p:nvPr/>
        </p:nvSpPr>
        <p:spPr>
          <a:xfrm>
            <a:off x="434296" y="6737161"/>
            <a:ext cx="5532183" cy="354348"/>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20" i="1" dirty="0"/>
              <a:t>* Out of 4 levels of Azure support plan, only Developer plan does NOT include Azure Stack Hub. </a:t>
            </a:r>
          </a:p>
        </p:txBody>
      </p:sp>
      <p:sp>
        <p:nvSpPr>
          <p:cNvPr id="38" name="Rectangle 37"/>
          <p:cNvSpPr/>
          <p:nvPr/>
        </p:nvSpPr>
        <p:spPr>
          <a:xfrm>
            <a:off x="4325369" y="3137230"/>
            <a:ext cx="1131987" cy="6507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32"/>
              <a:t>Service Provider</a:t>
            </a:r>
          </a:p>
        </p:txBody>
      </p:sp>
      <p:sp>
        <p:nvSpPr>
          <p:cNvPr id="39" name="Rectangle 38"/>
          <p:cNvSpPr/>
          <p:nvPr/>
        </p:nvSpPr>
        <p:spPr>
          <a:xfrm>
            <a:off x="6274957" y="2699144"/>
            <a:ext cx="1119124" cy="6528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t>HW Partner</a:t>
            </a:r>
          </a:p>
        </p:txBody>
      </p:sp>
      <p:cxnSp>
        <p:nvCxnSpPr>
          <p:cNvPr id="44" name="Connector: Elbow 43"/>
          <p:cNvCxnSpPr>
            <a:cxnSpLocks/>
            <a:stCxn id="38" idx="3"/>
            <a:endCxn id="39" idx="1"/>
          </p:cNvCxnSpPr>
          <p:nvPr/>
        </p:nvCxnSpPr>
        <p:spPr>
          <a:xfrm flipV="1">
            <a:off x="5457356" y="3025555"/>
            <a:ext cx="817601" cy="43704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p:cNvCxnSpPr>
            <a:cxnSpLocks/>
            <a:stCxn id="38" idx="3"/>
          </p:cNvCxnSpPr>
          <p:nvPr/>
        </p:nvCxnSpPr>
        <p:spPr>
          <a:xfrm>
            <a:off x="5457356" y="3462600"/>
            <a:ext cx="817601" cy="51605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6165841" y="2638853"/>
            <a:ext cx="276564" cy="157754"/>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28"/>
              <a:t>1</a:t>
            </a:r>
          </a:p>
        </p:txBody>
      </p:sp>
      <p:sp>
        <p:nvSpPr>
          <p:cNvPr id="53" name="Rectangle 52"/>
          <p:cNvSpPr/>
          <p:nvPr/>
        </p:nvSpPr>
        <p:spPr>
          <a:xfrm>
            <a:off x="6287820" y="3705573"/>
            <a:ext cx="1119124" cy="6528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t>MSFT</a:t>
            </a:r>
          </a:p>
        </p:txBody>
      </p:sp>
      <p:sp>
        <p:nvSpPr>
          <p:cNvPr id="54" name="Rectangle 53"/>
          <p:cNvSpPr/>
          <p:nvPr/>
        </p:nvSpPr>
        <p:spPr>
          <a:xfrm>
            <a:off x="4001456" y="1702666"/>
            <a:ext cx="3815868" cy="5014535"/>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sz="1836"/>
          </a:p>
        </p:txBody>
      </p:sp>
      <p:sp>
        <p:nvSpPr>
          <p:cNvPr id="57" name="Content Placeholder 2"/>
          <p:cNvSpPr txBox="1">
            <a:spLocks/>
          </p:cNvSpPr>
          <p:nvPr/>
        </p:nvSpPr>
        <p:spPr>
          <a:xfrm>
            <a:off x="4051115" y="1771329"/>
            <a:ext cx="3626859" cy="354348"/>
          </a:xfrm>
          <a:prstGeom prst="rect">
            <a:avLst/>
          </a:prstGeom>
        </p:spPr>
        <p:txBody>
          <a:bodyPr vert="horz" lIns="93260" tIns="46630" rIns="93260" bIns="46630" rtlCol="0" anchor="ct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40" i="1"/>
              <a:t>CSP (Service Provider) is the customer</a:t>
            </a:r>
          </a:p>
        </p:txBody>
      </p:sp>
      <p:sp>
        <p:nvSpPr>
          <p:cNvPr id="58" name="Content Placeholder 2"/>
          <p:cNvSpPr txBox="1">
            <a:spLocks/>
          </p:cNvSpPr>
          <p:nvPr/>
        </p:nvSpPr>
        <p:spPr>
          <a:xfrm>
            <a:off x="4064841" y="4545761"/>
            <a:ext cx="3684281" cy="1874145"/>
          </a:xfrm>
          <a:prstGeom prst="rect">
            <a:avLst/>
          </a:prstGeom>
        </p:spPr>
        <p:txBody>
          <a:bodyPr vert="horz" lIns="93260" tIns="46630" rIns="93260" bIns="4663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9724" indent="-349724">
              <a:buFont typeface="+mj-lt"/>
              <a:buAutoNum type="arabicPeriod"/>
            </a:pPr>
            <a:r>
              <a:rPr lang="en-US" sz="1100" dirty="0"/>
              <a:t>The service provider customer in this case is a CSP. They will only need to purchase one support contract from HW partners. Their support from MSFT is depending on their CSP support level.</a:t>
            </a:r>
          </a:p>
          <a:p>
            <a:pPr marL="349724" indent="-349724">
              <a:buFont typeface="+mj-lt"/>
              <a:buAutoNum type="arabicPeriod"/>
            </a:pPr>
            <a:r>
              <a:rPr lang="en-US" sz="1100" dirty="0"/>
              <a:t>HW partner covers HW and the 3 infra ops scenarios (L1, L2) support. HW partner support will be listed as a line item on the HW BOM</a:t>
            </a:r>
          </a:p>
          <a:p>
            <a:pPr marL="349724" indent="-349724">
              <a:buFont typeface="+mj-lt"/>
              <a:buAutoNum type="arabicPeriod"/>
            </a:pPr>
            <a:r>
              <a:rPr lang="en-US" sz="1100" dirty="0"/>
              <a:t>CSP themselves is responsible for L1/L2 support for all Azure services in portfolio including Azure Stack Hub. CSP is backstopped by MSFT for L3 support.</a:t>
            </a:r>
          </a:p>
        </p:txBody>
      </p:sp>
      <p:sp>
        <p:nvSpPr>
          <p:cNvPr id="2" name="TextBox 1"/>
          <p:cNvSpPr txBox="1"/>
          <p:nvPr/>
        </p:nvSpPr>
        <p:spPr>
          <a:xfrm>
            <a:off x="419356" y="2171555"/>
            <a:ext cx="3191771" cy="374846"/>
          </a:xfrm>
          <a:prstGeom prst="rect">
            <a:avLst/>
          </a:prstGeom>
          <a:noFill/>
        </p:spPr>
        <p:txBody>
          <a:bodyPr wrap="none" rtlCol="0">
            <a:spAutoFit/>
          </a:bodyPr>
          <a:lstStyle/>
          <a:p>
            <a:r>
              <a:rPr lang="en-US" sz="1836">
                <a:solidFill>
                  <a:schemeClr val="accent3"/>
                </a:solidFill>
              </a:rPr>
              <a:t>Enterprise Customer Support</a:t>
            </a:r>
          </a:p>
        </p:txBody>
      </p:sp>
      <p:sp>
        <p:nvSpPr>
          <p:cNvPr id="41" name="TextBox 40"/>
          <p:cNvSpPr txBox="1"/>
          <p:nvPr/>
        </p:nvSpPr>
        <p:spPr>
          <a:xfrm>
            <a:off x="4125788" y="2158404"/>
            <a:ext cx="1345625" cy="374846"/>
          </a:xfrm>
          <a:prstGeom prst="rect">
            <a:avLst/>
          </a:prstGeom>
          <a:noFill/>
        </p:spPr>
        <p:txBody>
          <a:bodyPr wrap="none" rtlCol="0">
            <a:spAutoFit/>
          </a:bodyPr>
          <a:lstStyle/>
          <a:p>
            <a:r>
              <a:rPr lang="en-US" sz="1836">
                <a:solidFill>
                  <a:schemeClr val="accent3"/>
                </a:solidFill>
              </a:rPr>
              <a:t>SP Support</a:t>
            </a:r>
          </a:p>
        </p:txBody>
      </p:sp>
      <p:sp>
        <p:nvSpPr>
          <p:cNvPr id="42" name="TextBox 41"/>
          <p:cNvSpPr txBox="1"/>
          <p:nvPr/>
        </p:nvSpPr>
        <p:spPr>
          <a:xfrm>
            <a:off x="8031192" y="2115024"/>
            <a:ext cx="3902270" cy="657359"/>
          </a:xfrm>
          <a:prstGeom prst="rect">
            <a:avLst/>
          </a:prstGeom>
          <a:noFill/>
        </p:spPr>
        <p:txBody>
          <a:bodyPr wrap="square" rtlCol="0">
            <a:spAutoFit/>
          </a:bodyPr>
          <a:lstStyle/>
          <a:p>
            <a:r>
              <a:rPr lang="en-US" sz="1836" dirty="0">
                <a:solidFill>
                  <a:schemeClr val="accent3"/>
                </a:solidFill>
              </a:rPr>
              <a:t>Hardware vendor offering Azure Stack Hub via CSP</a:t>
            </a:r>
          </a:p>
        </p:txBody>
      </p:sp>
    </p:spTree>
    <p:extLst>
      <p:ext uri="{BB962C8B-B14F-4D97-AF65-F5344CB8AC3E}">
        <p14:creationId xmlns:p14="http://schemas.microsoft.com/office/powerpoint/2010/main" val="3995316803"/>
      </p:ext>
    </p:extLst>
  </p:cSld>
  <p:clrMapOvr>
    <a:masterClrMapping/>
  </p:clrMapOvr>
  <p:transition>
    <p:fade/>
  </p:transition>
</p:sld>
</file>

<file path=ppt/theme/theme1.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LIGHT GRAY TEMPLATE">
  <a:themeElements>
    <a:clrScheme name="BT - Blue - light gray">
      <a:dk1>
        <a:srgbClr val="353535"/>
      </a:dk1>
      <a:lt1>
        <a:srgbClr val="FFFFFF"/>
      </a:lt1>
      <a:dk2>
        <a:srgbClr val="0078D7"/>
      </a:dk2>
      <a:lt2>
        <a:srgbClr val="E6E6E6"/>
      </a:lt2>
      <a:accent1>
        <a:srgbClr val="0078D7"/>
      </a:accent1>
      <a:accent2>
        <a:srgbClr val="002050"/>
      </a:accent2>
      <a:accent3>
        <a:srgbClr val="00BCF2"/>
      </a:accent3>
      <a:accent4>
        <a:srgbClr val="B4009E"/>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C620A773-8EDA-4F63-B19F-165144BCFB99}"/>
    </a:ext>
  </a:extLst>
</a:theme>
</file>

<file path=ppt/theme/theme3.xml><?xml version="1.0" encoding="utf-8"?>
<a:theme xmlns:a="http://schemas.openxmlformats.org/drawingml/2006/main" name="2_LIGHT GRAY TEMPLATE">
  <a:themeElements>
    <a:clrScheme name="BT - Blue - light gray">
      <a:dk1>
        <a:srgbClr val="353535"/>
      </a:dk1>
      <a:lt1>
        <a:srgbClr val="FFFFFF"/>
      </a:lt1>
      <a:dk2>
        <a:srgbClr val="0078D7"/>
      </a:dk2>
      <a:lt2>
        <a:srgbClr val="E6E6E6"/>
      </a:lt2>
      <a:accent1>
        <a:srgbClr val="0078D7"/>
      </a:accent1>
      <a:accent2>
        <a:srgbClr val="002050"/>
      </a:accent2>
      <a:accent3>
        <a:srgbClr val="00BCF2"/>
      </a:accent3>
      <a:accent4>
        <a:srgbClr val="B4009E"/>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C620A773-8EDA-4F63-B19F-165144BCFB99}"/>
    </a:ext>
  </a:extLst>
</a:theme>
</file>

<file path=ppt/theme/theme4.xml><?xml version="1.0" encoding="utf-8"?>
<a:theme xmlns:a="http://schemas.openxmlformats.org/drawingml/2006/main" name="3_LIGHT GRAY TEMPLATE">
  <a:themeElements>
    <a:clrScheme name="BT - Blue - light gray">
      <a:dk1>
        <a:srgbClr val="353535"/>
      </a:dk1>
      <a:lt1>
        <a:srgbClr val="FFFFFF"/>
      </a:lt1>
      <a:dk2>
        <a:srgbClr val="0078D7"/>
      </a:dk2>
      <a:lt2>
        <a:srgbClr val="E6E6E6"/>
      </a:lt2>
      <a:accent1>
        <a:srgbClr val="0078D7"/>
      </a:accent1>
      <a:accent2>
        <a:srgbClr val="002050"/>
      </a:accent2>
      <a:accent3>
        <a:srgbClr val="00BCF2"/>
      </a:accent3>
      <a:accent4>
        <a:srgbClr val="B4009E"/>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C620A773-8EDA-4F63-B19F-165144BCFB99}"/>
    </a:ext>
  </a:extLst>
</a:theme>
</file>

<file path=ppt/theme/theme5.xml><?xml version="1.0" encoding="utf-8"?>
<a:theme xmlns:a="http://schemas.openxmlformats.org/drawingml/2006/main" name="Azure_Stack_Training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02 Azure Stack Seeded Hardware Deployment Training Resource Kit.potx" id="{12F0750D-3F73-466D-BF77-E8B79FC31646}" vid="{D71C7E26-AAA9-492A-9260-870352C4220E}"/>
    </a:ext>
  </a:extLst>
</a:theme>
</file>

<file path=ppt/theme/theme6.xml><?xml version="1.0" encoding="utf-8"?>
<a:theme xmlns:a="http://schemas.openxmlformats.org/drawingml/2006/main" name="1_Azure_Stack_Training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02 Azure Stack Seeded Hardware Deployment Training Resource Kit.potx" id="{12F0750D-3F73-466D-BF77-E8B79FC31646}" vid="{D71C7E26-AAA9-492A-9260-870352C4220E}"/>
    </a:ext>
  </a:extLst>
</a:theme>
</file>

<file path=ppt/theme/theme7.xml><?xml version="1.0" encoding="utf-8"?>
<a:theme xmlns:a="http://schemas.openxmlformats.org/drawingml/2006/main" name="1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8.xml><?xml version="1.0" encoding="utf-8"?>
<a:theme xmlns:a="http://schemas.openxmlformats.org/drawingml/2006/main" name="3_WHITE TEMPLATE">
  <a:themeElements>
    <a:clrScheme name="BT - Blue">
      <a:dk1>
        <a:srgbClr val="505050"/>
      </a:dk1>
      <a:lt1>
        <a:srgbClr val="FFFFFF"/>
      </a:lt1>
      <a:dk2>
        <a:srgbClr val="0078D7"/>
      </a:dk2>
      <a:lt2>
        <a:srgbClr val="CDF4FF"/>
      </a:lt2>
      <a:accent1>
        <a:srgbClr val="0078D7"/>
      </a:accent1>
      <a:accent2>
        <a:srgbClr val="002050"/>
      </a:accent2>
      <a:accent3>
        <a:srgbClr val="B4009E"/>
      </a:accent3>
      <a:accent4>
        <a:srgbClr val="5C2D91"/>
      </a:accent4>
      <a:accent5>
        <a:srgbClr val="004B5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3.potx" id="{B6013B3B-8FDD-4682-B2A0-A40DA4D88E72}" vid="{104F0BBE-44F7-43B4-B685-3CBFA0666BAE}"/>
    </a:ext>
  </a:extLst>
</a:theme>
</file>

<file path=ppt/theme/theme9.xml><?xml version="1.0" encoding="utf-8"?>
<a:theme xmlns:a="http://schemas.openxmlformats.org/drawingml/2006/main" name="2_WHITE TEMPLATE">
  <a:themeElements>
    <a:clrScheme name="BT - Blue">
      <a:dk1>
        <a:srgbClr val="505050"/>
      </a:dk1>
      <a:lt1>
        <a:srgbClr val="FFFFFF"/>
      </a:lt1>
      <a:dk2>
        <a:srgbClr val="0078D7"/>
      </a:dk2>
      <a:lt2>
        <a:srgbClr val="CDF4FF"/>
      </a:lt2>
      <a:accent1>
        <a:srgbClr val="0078D7"/>
      </a:accent1>
      <a:accent2>
        <a:srgbClr val="002050"/>
      </a:accent2>
      <a:accent3>
        <a:srgbClr val="B4009E"/>
      </a:accent3>
      <a:accent4>
        <a:srgbClr val="5C2D91"/>
      </a:accent4>
      <a:accent5>
        <a:srgbClr val="004B5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3.potx" id="{B6013B3B-8FDD-4682-B2A0-A40DA4D88E72}" vid="{104F0BBE-44F7-43B4-B685-3CBFA0666BAE}"/>
    </a:ext>
  </a:extLst>
</a:theme>
</file>

<file path=ppt/theme/themeOverride1.xml><?xml version="1.0" encoding="utf-8"?>
<a:themeOverride xmlns:a="http://schemas.openxmlformats.org/drawingml/2006/main">
  <a:clrScheme name="BT - Blue - light gray">
    <a:dk1>
      <a:srgbClr val="353535"/>
    </a:dk1>
    <a:lt1>
      <a:srgbClr val="FFFFFF"/>
    </a:lt1>
    <a:dk2>
      <a:srgbClr val="0078D7"/>
    </a:dk2>
    <a:lt2>
      <a:srgbClr val="E6E6E6"/>
    </a:lt2>
    <a:accent1>
      <a:srgbClr val="0078D7"/>
    </a:accent1>
    <a:accent2>
      <a:srgbClr val="002050"/>
    </a:accent2>
    <a:accent3>
      <a:srgbClr val="00BCF2"/>
    </a:accent3>
    <a:accent4>
      <a:srgbClr val="B4009E"/>
    </a:accent4>
    <a:accent5>
      <a:srgbClr val="737373"/>
    </a:accent5>
    <a:accent6>
      <a:srgbClr val="D2D2D2"/>
    </a:accent6>
    <a:hlink>
      <a:srgbClr val="0078D7"/>
    </a:hlink>
    <a:folHlink>
      <a:srgbClr val="0078D7"/>
    </a:folHlink>
  </a:clrScheme>
</a:themeOverride>
</file>

<file path=ppt/theme/themeOverride2.xml><?xml version="1.0" encoding="utf-8"?>
<a:themeOverride xmlns:a="http://schemas.openxmlformats.org/drawingml/2006/main">
  <a:clrScheme name="BT - Blue - light gray">
    <a:dk1>
      <a:srgbClr val="353535"/>
    </a:dk1>
    <a:lt1>
      <a:srgbClr val="FFFFFF"/>
    </a:lt1>
    <a:dk2>
      <a:srgbClr val="0078D7"/>
    </a:dk2>
    <a:lt2>
      <a:srgbClr val="E6E6E6"/>
    </a:lt2>
    <a:accent1>
      <a:srgbClr val="0078D7"/>
    </a:accent1>
    <a:accent2>
      <a:srgbClr val="002050"/>
    </a:accent2>
    <a:accent3>
      <a:srgbClr val="00BCF2"/>
    </a:accent3>
    <a:accent4>
      <a:srgbClr val="B4009E"/>
    </a:accent4>
    <a:accent5>
      <a:srgbClr val="737373"/>
    </a:accent5>
    <a:accent6>
      <a:srgbClr val="D2D2D2"/>
    </a:accent6>
    <a:hlink>
      <a:srgbClr val="0078D7"/>
    </a:hlink>
    <a:folHlink>
      <a:srgbClr val="0078D7"/>
    </a:folHlink>
  </a:clrScheme>
</a:themeOverride>
</file>

<file path=ppt/theme/themeOverride3.xml><?xml version="1.0" encoding="utf-8"?>
<a:themeOverride xmlns:a="http://schemas.openxmlformats.org/drawingml/2006/main">
  <a:clrScheme name="BT - Blue - light gray">
    <a:dk1>
      <a:srgbClr val="353535"/>
    </a:dk1>
    <a:lt1>
      <a:srgbClr val="FFFFFF"/>
    </a:lt1>
    <a:dk2>
      <a:srgbClr val="0078D7"/>
    </a:dk2>
    <a:lt2>
      <a:srgbClr val="E6E6E6"/>
    </a:lt2>
    <a:accent1>
      <a:srgbClr val="0078D7"/>
    </a:accent1>
    <a:accent2>
      <a:srgbClr val="002050"/>
    </a:accent2>
    <a:accent3>
      <a:srgbClr val="00BCF2"/>
    </a:accent3>
    <a:accent4>
      <a:srgbClr val="B4009E"/>
    </a:accent4>
    <a:accent5>
      <a:srgbClr val="737373"/>
    </a:accent5>
    <a:accent6>
      <a:srgbClr val="D2D2D2"/>
    </a:accent6>
    <a:hlink>
      <a:srgbClr val="0078D7"/>
    </a:hlink>
    <a:folHlink>
      <a:srgbClr val="0078D7"/>
    </a:folHlink>
  </a:clrScheme>
</a:themeOverride>
</file>

<file path=docProps/app.xml><?xml version="1.0" encoding="utf-8"?>
<Properties xmlns="http://schemas.openxmlformats.org/officeDocument/2006/extended-properties" xmlns:vt="http://schemas.openxmlformats.org/officeDocument/2006/docPropsVTypes">
  <TotalTime>0</TotalTime>
  <Words>4199</Words>
  <Application>Microsoft Office PowerPoint</Application>
  <PresentationFormat>Custom</PresentationFormat>
  <Paragraphs>539</Paragraphs>
  <Slides>47</Slides>
  <Notes>44</Notes>
  <HiddenSlides>3</HiddenSlides>
  <MMClips>0</MMClips>
  <ScaleCrop>false</ScaleCrop>
  <HeadingPairs>
    <vt:vector size="6" baseType="variant">
      <vt:variant>
        <vt:lpstr>Fonts Used</vt:lpstr>
      </vt:variant>
      <vt:variant>
        <vt:i4>15</vt:i4>
      </vt:variant>
      <vt:variant>
        <vt:lpstr>Theme</vt:lpstr>
      </vt:variant>
      <vt:variant>
        <vt:i4>9</vt:i4>
      </vt:variant>
      <vt:variant>
        <vt:lpstr>Slide Titles</vt:lpstr>
      </vt:variant>
      <vt:variant>
        <vt:i4>47</vt:i4>
      </vt:variant>
    </vt:vector>
  </HeadingPairs>
  <TitlesOfParts>
    <vt:vector size="71" baseType="lpstr">
      <vt:lpstr>Arial</vt:lpstr>
      <vt:lpstr>Calibri</vt:lpstr>
      <vt:lpstr>Consolas</vt:lpstr>
      <vt:lpstr>Courier New</vt:lpstr>
      <vt:lpstr>Intel Clear</vt:lpstr>
      <vt:lpstr>Lucida Console</vt:lpstr>
      <vt:lpstr>Segoe UI</vt:lpstr>
      <vt:lpstr>Segoe UI Black</vt:lpstr>
      <vt:lpstr>Segoe UI Light</vt:lpstr>
      <vt:lpstr>Segoe UI Semibold</vt:lpstr>
      <vt:lpstr>Segoe UI Semilight</vt:lpstr>
      <vt:lpstr>segoe-ui_normal</vt:lpstr>
      <vt:lpstr>Times New Roman</vt:lpstr>
      <vt:lpstr>Wingdings</vt:lpstr>
      <vt:lpstr>Wingdings,Sans-Serif</vt:lpstr>
      <vt:lpstr>WHITE TEMPLATE</vt:lpstr>
      <vt:lpstr>1_LIGHT GRAY TEMPLATE</vt:lpstr>
      <vt:lpstr>2_LIGHT GRAY TEMPLATE</vt:lpstr>
      <vt:lpstr>3_LIGHT GRAY TEMPLATE</vt:lpstr>
      <vt:lpstr>Azure_Stack_Training_Template</vt:lpstr>
      <vt:lpstr>1_Azure_Stack_Training_Template</vt:lpstr>
      <vt:lpstr>1_WHITE TEMPLATE</vt:lpstr>
      <vt:lpstr>3_WHITE TEMPLATE</vt:lpstr>
      <vt:lpstr>2_WHITE TEMPLATE</vt:lpstr>
      <vt:lpstr>Microsoft Azure Stack Hub Support</vt:lpstr>
      <vt:lpstr>Agenda</vt:lpstr>
      <vt:lpstr>Azure Stack Hub Support Model</vt:lpstr>
      <vt:lpstr>PowerPoint Presentation</vt:lpstr>
      <vt:lpstr>Azure Stack Hub Support Tenets</vt:lpstr>
      <vt:lpstr>Integrated support experience</vt:lpstr>
      <vt:lpstr>Integrated support experience </vt:lpstr>
      <vt:lpstr>Scenario-based support boundary</vt:lpstr>
      <vt:lpstr>Support offering / Contract breakdown </vt:lpstr>
      <vt:lpstr>Azure Stack Hub lifecycle and support policy</vt:lpstr>
      <vt:lpstr>How to submit a support request (SR)</vt:lpstr>
      <vt:lpstr>What Might Happen During a Support Case?</vt:lpstr>
      <vt:lpstr>Information required during support incidents</vt:lpstr>
      <vt:lpstr>What happens if I can’t use the actions?</vt:lpstr>
      <vt:lpstr>PowerPoint Presentation</vt:lpstr>
      <vt:lpstr>Privileged Endpoint </vt:lpstr>
      <vt:lpstr>Privileged Endpoint </vt:lpstr>
      <vt:lpstr>Privileged Endpoint </vt:lpstr>
      <vt:lpstr>Privileged Endpoint on HLH or PAW </vt:lpstr>
      <vt:lpstr>Import PEP commands on local machine </vt:lpstr>
      <vt:lpstr>Privileged Endpoint</vt:lpstr>
      <vt:lpstr>Privileged Endpoint</vt:lpstr>
      <vt:lpstr>PowerPoint Presentation</vt:lpstr>
      <vt:lpstr>Get-AzureStackLog</vt:lpstr>
      <vt:lpstr>Get-AzureStack additional information</vt:lpstr>
      <vt:lpstr>PowerPoint Presentation</vt:lpstr>
      <vt:lpstr>Get-AzureStackLog filtering – How we get the roles we need</vt:lpstr>
      <vt:lpstr>Get-AzureStacklog data collection</vt:lpstr>
      <vt:lpstr>PowerPoint Presentation</vt:lpstr>
      <vt:lpstr>Graphical interface tool</vt:lpstr>
      <vt:lpstr>PowerPoint Presentation</vt:lpstr>
      <vt:lpstr>Azure Stack Hub validation</vt:lpstr>
      <vt:lpstr>What does Test-AzureStack check?</vt:lpstr>
      <vt:lpstr>Known issues</vt:lpstr>
      <vt:lpstr>Other common issues</vt:lpstr>
      <vt:lpstr>Questions?</vt:lpstr>
      <vt:lpstr>PowerPoint Presentation</vt:lpstr>
      <vt:lpstr>Appendix</vt:lpstr>
      <vt:lpstr>Appendix </vt:lpstr>
      <vt:lpstr>PowerPoint Presentation</vt:lpstr>
      <vt:lpstr>Stopping roles in Azure Stack Development Kit</vt:lpstr>
      <vt:lpstr>Starting roles back up in Azure Stack Development Kit</vt:lpstr>
      <vt:lpstr>Is the Azure Stack Hub Endpoint running and reachable?</vt:lpstr>
      <vt:lpstr>Ensure the trace collector services are running to get data</vt:lpstr>
      <vt:lpstr>Get-AzureStackLog on the ASDK</vt:lpstr>
      <vt:lpstr>Confirm that Azure Stack Hub roles are up and running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2020-03-05T18:49:49Z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mabrigg@microsoft.com</vt:lpwstr>
  </property>
  <property fmtid="{D5CDD505-2E9C-101B-9397-08002B2CF9AE}" pid="5" name="MSIP_Label_f42aa342-8706-4288-bd11-ebb85995028c_SetDate">
    <vt:lpwstr>2019-12-20T21:45:43.7655519Z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30189c67-f94c-4e21-a11b-4828cf8be189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